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2F5"/>
          </a:solidFill>
        </a:fill>
      </a:tcStyle>
    </a:wholeTbl>
    <a:band2H>
      <a:tcTxStyle b="def" i="def"/>
      <a:tcStyle>
        <a:tcBdr/>
        <a:fill>
          <a:solidFill>
            <a:srgbClr val="E7F1F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AEC"/>
          </a:solidFill>
        </a:fill>
      </a:tcStyle>
    </a:wholeTbl>
    <a:band2H>
      <a:tcTxStyle b="def" i="def"/>
      <a:tcStyle>
        <a:tcBdr/>
        <a:fill>
          <a:solidFill>
            <a:srgbClr val="E7F5F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E0DF"/>
          </a:solidFill>
        </a:fill>
      </a:tcStyle>
    </a:wholeTbl>
    <a:band2H>
      <a:tcTxStyle b="def" i="def"/>
      <a:tcStyle>
        <a:tcBdr/>
        <a:fill>
          <a:solidFill>
            <a:srgbClr val="EAF0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/Relationships>

</file>

<file path=ppt/media/image1.png>
</file>

<file path=ppt/media/image1.tif>
</file>

<file path=ppt/media/image10.png>
</file>

<file path=ppt/media/image10.tif>
</file>

<file path=ppt/media/image11.png>
</file>

<file path=ppt/media/image11.t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7" name="Shape 10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r" latinLnBrk="0">
      <a:defRPr sz="1200">
        <a:latin typeface="+mn-lt"/>
        <a:ea typeface="+mn-ea"/>
        <a:cs typeface="+mn-cs"/>
        <a:sym typeface="Calibri"/>
      </a:defRPr>
    </a:lvl1pPr>
    <a:lvl2pPr indent="228600" algn="r" latinLnBrk="0">
      <a:defRPr sz="1200">
        <a:latin typeface="+mn-lt"/>
        <a:ea typeface="+mn-ea"/>
        <a:cs typeface="+mn-cs"/>
        <a:sym typeface="Calibri"/>
      </a:defRPr>
    </a:lvl2pPr>
    <a:lvl3pPr indent="457200" algn="r" latinLnBrk="0">
      <a:defRPr sz="1200">
        <a:latin typeface="+mn-lt"/>
        <a:ea typeface="+mn-ea"/>
        <a:cs typeface="+mn-cs"/>
        <a:sym typeface="Calibri"/>
      </a:defRPr>
    </a:lvl3pPr>
    <a:lvl4pPr indent="685800" algn="r" latinLnBrk="0">
      <a:defRPr sz="1200">
        <a:latin typeface="+mn-lt"/>
        <a:ea typeface="+mn-ea"/>
        <a:cs typeface="+mn-cs"/>
        <a:sym typeface="Calibri"/>
      </a:defRPr>
    </a:lvl4pPr>
    <a:lvl5pPr indent="914400" algn="r" latinLnBrk="0">
      <a:defRPr sz="1200">
        <a:latin typeface="+mn-lt"/>
        <a:ea typeface="+mn-ea"/>
        <a:cs typeface="+mn-cs"/>
        <a:sym typeface="Calibri"/>
      </a:defRPr>
    </a:lvl5pPr>
    <a:lvl6pPr indent="1143000" algn="r" latinLnBrk="0">
      <a:defRPr sz="1200">
        <a:latin typeface="+mn-lt"/>
        <a:ea typeface="+mn-ea"/>
        <a:cs typeface="+mn-cs"/>
        <a:sym typeface="Calibri"/>
      </a:defRPr>
    </a:lvl6pPr>
    <a:lvl7pPr indent="1371600" algn="r" latinLnBrk="0">
      <a:defRPr sz="1200">
        <a:latin typeface="+mn-lt"/>
        <a:ea typeface="+mn-ea"/>
        <a:cs typeface="+mn-cs"/>
        <a:sym typeface="Calibri"/>
      </a:defRPr>
    </a:lvl7pPr>
    <a:lvl8pPr indent="1600200" algn="r" latinLnBrk="0">
      <a:defRPr sz="1200">
        <a:latin typeface="+mn-lt"/>
        <a:ea typeface="+mn-ea"/>
        <a:cs typeface="+mn-cs"/>
        <a:sym typeface="Calibri"/>
      </a:defRPr>
    </a:lvl8pPr>
    <a:lvl9pPr indent="1828800" algn="r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1" name="Shape 14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  <a:r>
              <a:t>Size and depth</a:t>
            </a:r>
          </a:p>
          <a:p>
            <a:pPr algn="l"/>
            <a:r>
              <a:t>visual angle indicates how much of view object occupies (relates to size and distance from eye)</a:t>
            </a:r>
          </a:p>
          <a:p>
            <a:pPr algn="l"/>
            <a:r>
              <a:t>visual acuity is ability to perceive detail (limited)</a:t>
            </a:r>
          </a:p>
          <a:p>
            <a:pPr algn="l"/>
            <a:r>
              <a:t>Brightness</a:t>
            </a:r>
          </a:p>
          <a:p>
            <a:pPr algn="l"/>
            <a:r>
              <a:t>subjective reaction to levels of light</a:t>
            </a:r>
          </a:p>
          <a:p>
            <a:pPr algn="l"/>
            <a:r>
              <a:t>affected by luminance of object</a:t>
            </a:r>
          </a:p>
          <a:p>
            <a:pPr algn="l"/>
            <a:r>
              <a:t>visual acuity increases with luminance as does flicker</a:t>
            </a:r>
          </a:p>
          <a:p>
            <a:pPr algn="l"/>
            <a:r>
              <a:t>Colour</a:t>
            </a:r>
          </a:p>
          <a:p>
            <a:pPr algn="l"/>
            <a:r>
              <a:t>made up of hue, intensity, saturation</a:t>
            </a:r>
          </a:p>
          <a:p>
            <a:pPr algn="l"/>
            <a:r>
              <a:t>cones sensitive to colour wavelengths</a:t>
            </a:r>
          </a:p>
          <a:p>
            <a:pPr algn="l"/>
            <a:r>
              <a:t>blue acuity is lowest</a:t>
            </a:r>
          </a:p>
          <a:p>
            <a:pPr algn="l"/>
            <a:r>
              <a:t>8% males and 1% females colour blind</a:t>
            </a:r>
          </a:p>
          <a:p>
            <a:pPr algn="l"/>
            <a:r>
              <a:t>Several stages:</a:t>
            </a:r>
          </a:p>
          <a:p>
            <a:pPr algn="l"/>
            <a:r>
              <a:t>visual pattern perceived</a:t>
            </a:r>
          </a:p>
          <a:p>
            <a:pPr algn="l"/>
            <a:r>
              <a:t>decoded using internal representation of language</a:t>
            </a:r>
          </a:p>
          <a:p>
            <a:pPr algn="l"/>
            <a:r>
              <a:t>interpreted using knowledge of syntax, semantics, pragmatics</a:t>
            </a:r>
          </a:p>
          <a:p>
            <a:pPr algn="l"/>
            <a:r>
              <a:t>Reading involves saccades and fixations</a:t>
            </a:r>
          </a:p>
          <a:p>
            <a:pPr algn="l"/>
            <a:r>
              <a:t>Perception occurs during fixations</a:t>
            </a:r>
          </a:p>
          <a:p>
            <a:pPr algn="l"/>
            <a:r>
              <a:t>Word shape is important to recognition</a:t>
            </a:r>
          </a:p>
          <a:p>
            <a:pPr algn="l"/>
            <a:r>
              <a:t>Provides information about environment:</a:t>
            </a:r>
            <a:br/>
            <a:r>
              <a:t>	distances, directions, objects etc.</a:t>
            </a:r>
          </a:p>
          <a:p>
            <a:pPr algn="l"/>
            <a:r>
              <a:t>Physical apparatus: (Ear)</a:t>
            </a:r>
          </a:p>
          <a:p>
            <a:pPr algn="l"/>
            <a:r>
              <a:t>Sound</a:t>
            </a:r>
          </a:p>
          <a:p>
            <a:pPr algn="l"/>
            <a:r>
              <a:t>pitch	–	sound frequency</a:t>
            </a:r>
          </a:p>
          <a:p>
            <a:pPr algn="l"/>
            <a:r>
              <a:t>loudness 	–	amplitude</a:t>
            </a:r>
          </a:p>
          <a:p>
            <a:pPr algn="l"/>
            <a:r>
              <a:t>timbre	–	type or quality</a:t>
            </a:r>
          </a:p>
          <a:p>
            <a:pPr algn="l"/>
            <a:r>
              <a:t>Humans can hear frequencies from 20Hz to 15kHz</a:t>
            </a:r>
          </a:p>
          <a:p>
            <a:pPr algn="l"/>
            <a:r>
              <a:t>Auditory system filters sounds</a:t>
            </a:r>
          </a:p>
          <a:p>
            <a:pPr algn="l"/>
            <a:r>
              <a:t>can attend to sounds over background noise. </a:t>
            </a:r>
          </a:p>
          <a:p>
            <a:pPr algn="l"/>
            <a:r>
              <a:t>for example, the cocktail party phenomenon.</a:t>
            </a:r>
          </a:p>
          <a:p>
            <a:pPr algn="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03" name="Shape 50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b="1"/>
            </a:pPr>
            <a:r>
              <a:t>Keyboards</a:t>
            </a:r>
          </a:p>
          <a:p>
            <a:pPr lvl="1" indent="457200" algn="l"/>
            <a:r>
              <a:t>Most common text input device</a:t>
            </a:r>
          </a:p>
          <a:p>
            <a:pPr lvl="1" indent="457200" algn="l"/>
            <a:r>
              <a:t>Allows rapid entry of text by experienced users</a:t>
            </a:r>
          </a:p>
          <a:p>
            <a:pPr lvl="1" indent="457200" algn="l"/>
            <a:r>
              <a:t>Keypress closes connection, causing a character code to be sent</a:t>
            </a:r>
          </a:p>
          <a:p>
            <a:pPr lvl="1" indent="457200" algn="l"/>
            <a:r>
              <a:t>Usually connected by cable, but can be wireless</a:t>
            </a:r>
          </a:p>
          <a:p>
            <a:pPr algn="l">
              <a:defRPr b="1"/>
            </a:pPr>
            <a:r>
              <a:t>Handwriting recognition</a:t>
            </a:r>
          </a:p>
          <a:p>
            <a:pPr algn="l"/>
            <a:r>
              <a:t>Text can be input into the computer, using a pen and a digesting tablet</a:t>
            </a:r>
          </a:p>
          <a:p>
            <a:pPr lvl="1" indent="457200" algn="l"/>
            <a:r>
              <a:t>natural interaction</a:t>
            </a:r>
          </a:p>
          <a:p>
            <a:pPr lvl="1" indent="457200" algn="l"/>
            <a:r>
              <a:t>Technical problems:</a:t>
            </a:r>
          </a:p>
          <a:p>
            <a:pPr lvl="2" indent="914400" algn="l"/>
            <a:r>
              <a:t>capturing all useful information - stroke path, pressure, etc. in a natural manner</a:t>
            </a:r>
          </a:p>
          <a:p>
            <a:pPr lvl="2" indent="914400" algn="l"/>
            <a:r>
              <a:t>segmenting joined up writing into individual letters</a:t>
            </a:r>
          </a:p>
          <a:p>
            <a:pPr lvl="2" indent="914400" algn="l"/>
            <a:r>
              <a:t>interpreting individual letters</a:t>
            </a:r>
          </a:p>
          <a:p>
            <a:pPr lvl="2" indent="914400" algn="l"/>
            <a:r>
              <a:t>coping with different styles of handwriting</a:t>
            </a:r>
          </a:p>
          <a:p>
            <a:pPr algn="l">
              <a:defRPr b="1" sz="2400"/>
            </a:pPr>
            <a:r>
              <a:t>Speech recognition</a:t>
            </a:r>
            <a:r>
              <a:t>- </a:t>
            </a:r>
            <a:r>
              <a:t>Improving rapidly</a:t>
            </a:r>
            <a:endParaRPr sz="1000"/>
          </a:p>
          <a:p>
            <a:pPr lvl="1" indent="457200" algn="l">
              <a:defRPr sz="2200"/>
            </a:pPr>
            <a:r>
              <a:t>Most successful when:</a:t>
            </a:r>
          </a:p>
          <a:p>
            <a:pPr lvl="2" indent="914400" algn="l">
              <a:defRPr sz="1600"/>
            </a:pPr>
            <a:r>
              <a:t>single user – initial training and learns peculiarities</a:t>
            </a:r>
          </a:p>
          <a:p>
            <a:pPr lvl="2" indent="914400" algn="l">
              <a:defRPr sz="1600"/>
            </a:pPr>
            <a:r>
              <a:t>limited vocabulary systems</a:t>
            </a:r>
            <a:endParaRPr sz="600"/>
          </a:p>
          <a:p>
            <a:pPr lvl="1" indent="457200" algn="l">
              <a:defRPr sz="2200"/>
            </a:pPr>
            <a:r>
              <a:t>Problems with</a:t>
            </a:r>
          </a:p>
          <a:p>
            <a:pPr lvl="2" indent="914400" algn="l">
              <a:defRPr sz="1600"/>
            </a:pPr>
            <a:r>
              <a:t>external noise interfering</a:t>
            </a:r>
          </a:p>
          <a:p>
            <a:pPr lvl="2" indent="914400" algn="l">
              <a:defRPr sz="1600"/>
            </a:pPr>
            <a:r>
              <a:t>imprecision of pronunciation</a:t>
            </a:r>
          </a:p>
          <a:p>
            <a:pPr lvl="2" indent="914400" algn="l">
              <a:defRPr sz="1600"/>
            </a:pPr>
            <a:r>
              <a:t>large vocabularies</a:t>
            </a:r>
          </a:p>
          <a:p>
            <a:pPr lvl="2" indent="914400" algn="l">
              <a:defRPr sz="1600"/>
            </a:pPr>
            <a:r>
              <a:t>different speakers</a:t>
            </a:r>
          </a:p>
          <a:p>
            <a:pPr algn="l">
              <a:defRPr b="1" sz="3000"/>
            </a:pPr>
            <a:r>
              <a:t>Numeric keypads</a:t>
            </a:r>
          </a:p>
          <a:p>
            <a:pPr lvl="2" indent="384047" algn="l">
              <a:defRPr sz="1600"/>
            </a:pPr>
            <a:r>
              <a:t>for entering numbers quickly:</a:t>
            </a:r>
          </a:p>
          <a:p>
            <a:pPr lvl="2" indent="914400" algn="l">
              <a:defRPr sz="1600"/>
            </a:pPr>
            <a:r>
              <a:t>calculator, PC keyboard</a:t>
            </a:r>
          </a:p>
          <a:p>
            <a:pPr lvl="2" indent="914400" algn="l">
              <a:defRPr sz="1600"/>
            </a:pPr>
            <a:r>
              <a:t>for telephones</a:t>
            </a:r>
          </a:p>
          <a:p>
            <a:pPr lvl="2" indent="914400" algn="l">
              <a:defRPr sz="1600"/>
            </a:pPr>
            <a:r>
              <a:t>not the same!!</a:t>
            </a:r>
          </a:p>
          <a:p>
            <a:pPr algn="l"/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/>
          <p:nvPr/>
        </p:nvSpPr>
        <p:spPr>
          <a:xfrm>
            <a:off x="1" y="6400800"/>
            <a:ext cx="12192001" cy="4572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" name="Rectangle 7"/>
          <p:cNvSpPr/>
          <p:nvPr/>
        </p:nvSpPr>
        <p:spPr>
          <a:xfrm>
            <a:off x="1" y="6334316"/>
            <a:ext cx="12192001" cy="6648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" name="Title Text"/>
          <p:cNvSpPr txBox="1"/>
          <p:nvPr>
            <p:ph type="title"/>
          </p:nvPr>
        </p:nvSpPr>
        <p:spPr>
          <a:xfrm>
            <a:off x="1097280" y="758951"/>
            <a:ext cx="10058401" cy="3566161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" name="Body Level One…"/>
          <p:cNvSpPr txBox="1"/>
          <p:nvPr>
            <p:ph type="body" sz="quarter" idx="1"/>
          </p:nvPr>
        </p:nvSpPr>
        <p:spPr>
          <a:xfrm>
            <a:off x="1100050" y="4455621"/>
            <a:ext cx="10058401" cy="11430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l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indent="457200" algn="l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indent="914400" algn="l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indent="1371600" algn="l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indent="1828800" algn="l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traight Connector 8"/>
          <p:cNvSpPr/>
          <p:nvPr/>
        </p:nvSpPr>
        <p:spPr>
          <a:xfrm>
            <a:off x="1207657" y="4343400"/>
            <a:ext cx="9875522" cy="0"/>
          </a:xfrm>
          <a:prstGeom prst="line">
            <a:avLst/>
          </a:prstGeom>
          <a:ln w="6350">
            <a:solidFill>
              <a:srgbClr val="80808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7" name="Body Level One…"/>
          <p:cNvSpPr txBox="1"/>
          <p:nvPr>
            <p:ph type="body" idx="1"/>
          </p:nvPr>
        </p:nvSpPr>
        <p:spPr>
          <a:xfrm>
            <a:off x="1097280" y="1845734"/>
            <a:ext cx="10058401" cy="402336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6" name="Rectangle 7"/>
          <p:cNvSpPr/>
          <p:nvPr/>
        </p:nvSpPr>
        <p:spPr>
          <a:xfrm>
            <a:off x="14" y="6334316"/>
            <a:ext cx="12188826" cy="640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7" name="Title Text"/>
          <p:cNvSpPr txBox="1"/>
          <p:nvPr>
            <p:ph type="title"/>
          </p:nvPr>
        </p:nvSpPr>
        <p:spPr>
          <a:xfrm>
            <a:off x="1097280" y="758951"/>
            <a:ext cx="10058401" cy="3566161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quarter" idx="1"/>
          </p:nvPr>
        </p:nvSpPr>
        <p:spPr>
          <a:xfrm>
            <a:off x="1097280" y="4453128"/>
            <a:ext cx="10058401" cy="11430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  <a:lvl2pPr marL="0" indent="4572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indent="9144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indent="13716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indent="1828800">
              <a:buClrTx/>
              <a:buSzTx/>
              <a:buFontTx/>
              <a:buNone/>
              <a:defRPr cap="all" spc="200" sz="2400">
                <a:solidFill>
                  <a:srgbClr val="344068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traight Connector 8"/>
          <p:cNvSpPr/>
          <p:nvPr/>
        </p:nvSpPr>
        <p:spPr>
          <a:xfrm>
            <a:off x="1207657" y="4343400"/>
            <a:ext cx="9875522" cy="0"/>
          </a:xfrm>
          <a:prstGeom prst="line">
            <a:avLst/>
          </a:prstGeom>
          <a:ln w="6350">
            <a:solidFill>
              <a:srgbClr val="80808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half" idx="1"/>
          </p:nvPr>
        </p:nvSpPr>
        <p:spPr>
          <a:xfrm>
            <a:off x="1097280" y="1845734"/>
            <a:ext cx="4937760" cy="402336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sz="quarter" idx="1"/>
          </p:nvPr>
        </p:nvSpPr>
        <p:spPr>
          <a:xfrm>
            <a:off x="1097280" y="1846052"/>
            <a:ext cx="4937760" cy="736283"/>
          </a:xfrm>
          <a:prstGeom prst="rect">
            <a:avLst/>
          </a:prstGeom>
        </p:spPr>
        <p:txBody>
          <a:bodyPr lIns="45719" tIns="45719" rIns="45719" bIns="45719" anchor="ctr"/>
          <a:lstStyle>
            <a:lvl1pPr marL="0" indent="0">
              <a:buClrTx/>
              <a:buSzTx/>
              <a:buFontTx/>
              <a:buNone/>
              <a:defRPr cap="all" sz="2000">
                <a:solidFill>
                  <a:srgbClr val="344068"/>
                </a:solidFill>
              </a:defRPr>
            </a:lvl1pPr>
            <a:lvl2pPr marL="0" indent="457200">
              <a:buClrTx/>
              <a:buSzTx/>
              <a:buFontTx/>
              <a:buNone/>
              <a:defRPr cap="all" sz="2000">
                <a:solidFill>
                  <a:srgbClr val="344068"/>
                </a:solidFill>
              </a:defRPr>
            </a:lvl2pPr>
            <a:lvl3pPr marL="0" indent="914400">
              <a:buClrTx/>
              <a:buSzTx/>
              <a:buFontTx/>
              <a:buNone/>
              <a:defRPr cap="all" sz="2000">
                <a:solidFill>
                  <a:srgbClr val="344068"/>
                </a:solidFill>
              </a:defRPr>
            </a:lvl3pPr>
            <a:lvl4pPr marL="0" indent="1371600">
              <a:buClrTx/>
              <a:buSzTx/>
              <a:buFontTx/>
              <a:buNone/>
              <a:defRPr cap="all" sz="2000">
                <a:solidFill>
                  <a:srgbClr val="344068"/>
                </a:solidFill>
              </a:defRPr>
            </a:lvl4pPr>
            <a:lvl5pPr marL="0" indent="1828800">
              <a:buClrTx/>
              <a:buSzTx/>
              <a:buFontTx/>
              <a:buNone/>
              <a:defRPr cap="all" sz="2000">
                <a:solidFill>
                  <a:srgbClr val="34406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Text Placeholder 4"/>
          <p:cNvSpPr/>
          <p:nvPr>
            <p:ph type="body" sz="quarter" idx="21"/>
          </p:nvPr>
        </p:nvSpPr>
        <p:spPr>
          <a:xfrm>
            <a:off x="6217920" y="1846052"/>
            <a:ext cx="4937761" cy="736283"/>
          </a:xfrm>
          <a:prstGeom prst="rect">
            <a:avLst/>
          </a:prstGeom>
        </p:spPr>
        <p:txBody>
          <a:bodyPr lIns="45719" tIns="45719" rIns="45719" bIns="45719" anchor="ctr"/>
          <a:lstStyle/>
          <a:p>
            <a:pPr marL="0" indent="0" rtl="0">
              <a:buClrTx/>
              <a:buSzTx/>
              <a:buFontTx/>
              <a:buNone/>
              <a:defRPr cap="all" sz="2000">
                <a:solidFill>
                  <a:srgbClr val="344068"/>
                </a:solidFill>
              </a:defRPr>
            </a:pP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5" name="Rectangle 5"/>
          <p:cNvSpPr/>
          <p:nvPr/>
        </p:nvSpPr>
        <p:spPr>
          <a:xfrm>
            <a:off x="14" y="6334316"/>
            <a:ext cx="12188826" cy="640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7"/>
          <p:cNvSpPr/>
          <p:nvPr/>
        </p:nvSpPr>
        <p:spPr>
          <a:xfrm>
            <a:off x="15" y="0"/>
            <a:ext cx="4050793" cy="68580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4" name="Rectangle 8"/>
          <p:cNvSpPr/>
          <p:nvPr/>
        </p:nvSpPr>
        <p:spPr>
          <a:xfrm>
            <a:off x="4040070" y="0"/>
            <a:ext cx="64009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5" name="Title Text"/>
          <p:cNvSpPr txBox="1"/>
          <p:nvPr>
            <p:ph type="title"/>
          </p:nvPr>
        </p:nvSpPr>
        <p:spPr>
          <a:xfrm>
            <a:off x="457200" y="594359"/>
            <a:ext cx="3200400" cy="2286001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4800600" y="731519"/>
            <a:ext cx="6492241" cy="525780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Text Placeholder 3"/>
          <p:cNvSpPr/>
          <p:nvPr>
            <p:ph type="body" sz="quarter" idx="21"/>
          </p:nvPr>
        </p:nvSpPr>
        <p:spPr>
          <a:xfrm>
            <a:off x="457200" y="2926079"/>
            <a:ext cx="3200400" cy="3379125"/>
          </a:xfrm>
          <a:prstGeom prst="rect">
            <a:avLst/>
          </a:prstGeom>
        </p:spPr>
        <p:txBody>
          <a:bodyPr lIns="45719" tIns="45719" rIns="45719" bIns="45719"/>
          <a:lstStyle/>
          <a:p>
            <a:pPr marL="0" indent="0" rtl="0"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pP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4406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6" name="Rectangle 8"/>
          <p:cNvSpPr/>
          <p:nvPr/>
        </p:nvSpPr>
        <p:spPr>
          <a:xfrm>
            <a:off x="14" y="4915075"/>
            <a:ext cx="12188826" cy="640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7" name="Title Text"/>
          <p:cNvSpPr txBox="1"/>
          <p:nvPr>
            <p:ph type="title"/>
          </p:nvPr>
        </p:nvSpPr>
        <p:spPr>
          <a:xfrm>
            <a:off x="1097280" y="5074920"/>
            <a:ext cx="10113645" cy="822961"/>
          </a:xfrm>
          <a:prstGeom prst="rect">
            <a:avLst/>
          </a:prstGeom>
        </p:spPr>
        <p:txBody>
          <a:bodyPr lIns="0" tIns="0" rIns="0" bIns="0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8" name="Picture Placeholder 2"/>
          <p:cNvSpPr/>
          <p:nvPr>
            <p:ph type="pic" idx="21"/>
          </p:nvPr>
        </p:nvSpPr>
        <p:spPr>
          <a:xfrm>
            <a:off x="14" y="0"/>
            <a:ext cx="12191987" cy="49150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9" name="Body Level One…"/>
          <p:cNvSpPr txBox="1"/>
          <p:nvPr>
            <p:ph type="body" sz="quarter" idx="1"/>
          </p:nvPr>
        </p:nvSpPr>
        <p:spPr>
          <a:xfrm>
            <a:off x="1097280" y="5907023"/>
            <a:ext cx="10113265" cy="59436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1pPr>
            <a:lvl2pPr marL="0" indent="4572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2pPr>
            <a:lvl3pPr marL="0" indent="9144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3pPr>
            <a:lvl4pPr marL="0" indent="13716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4pPr>
            <a:lvl5pPr marL="0" indent="1828800">
              <a:spcBef>
                <a:spcPts val="600"/>
              </a:spcBef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" name="Rectangle 8"/>
          <p:cNvSpPr/>
          <p:nvPr/>
        </p:nvSpPr>
        <p:spPr>
          <a:xfrm>
            <a:off x="14" y="6334316"/>
            <a:ext cx="12188826" cy="640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" name="Straight Connector 9"/>
          <p:cNvSpPr/>
          <p:nvPr/>
        </p:nvSpPr>
        <p:spPr>
          <a:xfrm>
            <a:off x="1193532" y="1737845"/>
            <a:ext cx="9966960" cy="1"/>
          </a:xfrm>
          <a:prstGeom prst="line">
            <a:avLst/>
          </a:prstGeom>
          <a:ln w="6350">
            <a:solidFill>
              <a:srgbClr val="80808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" name="Title Text"/>
          <p:cNvSpPr txBox="1"/>
          <p:nvPr>
            <p:ph type="title"/>
          </p:nvPr>
        </p:nvSpPr>
        <p:spPr>
          <a:xfrm>
            <a:off x="1097280" y="286603"/>
            <a:ext cx="10058401" cy="1450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rtl="1">
              <a:defRPr/>
            </a:lvl1pPr>
          </a:lstStyle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10979606" y="6528092"/>
            <a:ext cx="232878" cy="22851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4800" u="none">
          <a:solidFill>
            <a:srgbClr val="40404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82295" marR="0" indent="-82295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 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Calibri"/>
        </a:defRPr>
      </a:lvl1pPr>
      <a:lvl2pPr marL="384047" marR="0" indent="-182879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Calibri"/>
        </a:defRPr>
      </a:lvl2pPr>
      <a:lvl3pPr marL="619179" marR="0" indent="-235131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Calibri"/>
        </a:defRPr>
      </a:lvl3pPr>
      <a:lvl4pPr marL="802059" marR="0" indent="-235131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Calibri"/>
        </a:defRPr>
      </a:lvl4pPr>
      <a:lvl5pPr marL="984939" marR="0" indent="-235131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Calibri"/>
        </a:defRPr>
      </a:lvl5pPr>
      <a:lvl6pPr marL="1165314" marR="0" indent="-293914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Calibri"/>
        </a:defRPr>
      </a:lvl6pPr>
      <a:lvl7pPr marL="1365314" marR="0" indent="-293914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Calibri"/>
        </a:defRPr>
      </a:lvl7pPr>
      <a:lvl8pPr marL="1565314" marR="0" indent="-293914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Calibri"/>
        </a:defRPr>
      </a:lvl8pPr>
      <a:lvl9pPr marL="1765314" marR="0" indent="-293914" algn="l" defTabSz="914400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"/><Relationship Id="rId3" Type="http://schemas.openxmlformats.org/officeDocument/2006/relationships/image" Target="../media/image7.tif"/><Relationship Id="rId4" Type="http://schemas.openxmlformats.org/officeDocument/2006/relationships/image" Target="../media/image8.tif"/><Relationship Id="rId5" Type="http://schemas.openxmlformats.org/officeDocument/2006/relationships/image" Target="../media/image9.tif"/><Relationship Id="rId6" Type="http://schemas.openxmlformats.org/officeDocument/2006/relationships/image" Target="../media/image10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le 1"/>
          <p:cNvSpPr txBox="1"/>
          <p:nvPr>
            <p:ph type="ctrTitle"/>
          </p:nvPr>
        </p:nvSpPr>
        <p:spPr>
          <a:xfrm>
            <a:off x="1097280" y="758951"/>
            <a:ext cx="10058401" cy="3566161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HCI </a:t>
            </a:r>
          </a:p>
        </p:txBody>
      </p:sp>
      <p:sp>
        <p:nvSpPr>
          <p:cNvPr id="110" name="Subtitle 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rtl="0">
              <a:defRPr/>
            </a:lvl1pPr>
          </a:lstStyle>
          <a:p>
            <a:pPr/>
            <a:r>
              <a:t>Lecture 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Hea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2295" indent="-82295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defRPr spc="0" sz="26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rtl="0">
              <a:defRPr/>
            </a:pPr>
            <a:r>
              <a:t>Hearing</a:t>
            </a:r>
          </a:p>
        </p:txBody>
      </p:sp>
      <p:sp>
        <p:nvSpPr>
          <p:cNvPr id="152" name="Design Choices: Sound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algn="l" rtl="0">
              <a:defRPr sz="2600">
                <a:solidFill>
                  <a:schemeClr val="accent2"/>
                </a:solidFill>
              </a:defRPr>
            </a:pPr>
            <a:r>
              <a:t>Design Choices: Sounds</a:t>
            </a:r>
          </a:p>
          <a:p>
            <a:pPr algn="l" rtl="0">
              <a:defRPr/>
            </a:pPr>
          </a:p>
          <a:p>
            <a:pPr marL="180473" indent="-180473" algn="l" rtl="0">
              <a:buClrTx/>
              <a:buFontTx/>
              <a:buChar char="•"/>
              <a:defRPr/>
            </a:pPr>
            <a:r>
              <a:rPr b="1"/>
              <a:t>Attention</a:t>
            </a:r>
            <a:r>
              <a:t> -to attract the user's attention to a critical situation or to the end of a process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rPr b="1"/>
              <a:t>Status information</a:t>
            </a:r>
            <a:r>
              <a:t> - continuous background sounds can be used to convey status information. For example, monitoring the progress of a process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rPr b="1"/>
              <a:t>Confirmation </a:t>
            </a:r>
            <a:r>
              <a:t>- a sound associated with an action to confirm that the action has been carried out. For example, associating a sound with deleting a file.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rPr b="1"/>
              <a:t>Navigation</a:t>
            </a:r>
            <a:r>
              <a:t> -using changing sound to indicate where the user is in a system. For example, what about sound to support navigation in hypertext?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he Motor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rtl="0">
              <a:defRPr/>
            </a:pPr>
            <a:r>
              <a:t>The Motor</a:t>
            </a:r>
          </a:p>
          <a:p>
            <a:pPr rtl="0">
              <a:defRPr/>
            </a:pPr>
            <a:r>
              <a:t>System</a:t>
            </a:r>
          </a:p>
          <a:p>
            <a:pPr rtl="0">
              <a:defRPr/>
            </a:pPr>
            <a:r>
              <a:t>(Output)</a:t>
            </a:r>
          </a:p>
        </p:txBody>
      </p:sp>
      <p:sp>
        <p:nvSpPr>
          <p:cNvPr id="155" name="Rea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91439" indent="-91439" algn="l" rtl="0">
              <a:defRPr sz="2400"/>
            </a:pPr>
            <a:r>
              <a:t>Reaction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A person can react to an</a:t>
            </a:r>
          </a:p>
          <a:p>
            <a:pPr lvl="1" marL="561473" indent="-180473" algn="l" rtl="0">
              <a:buClrTx/>
              <a:buFontTx/>
              <a:buChar char="•"/>
              <a:defRPr/>
            </a:pPr>
            <a:r>
              <a:t>A visual signal in 200 ms,</a:t>
            </a:r>
          </a:p>
          <a:p>
            <a:pPr lvl="1" marL="561473" indent="-180473" algn="l" rtl="0">
              <a:buClrTx/>
              <a:buFontTx/>
              <a:buChar char="•"/>
              <a:defRPr/>
            </a:pPr>
            <a:r>
              <a:t>Auditory signal in 150 ms, and</a:t>
            </a:r>
          </a:p>
          <a:p>
            <a:pPr lvl="1" marL="561473" indent="-180473" algn="l" rtl="0">
              <a:buClrTx/>
              <a:buFontTx/>
              <a:buChar char="•"/>
              <a:defRPr/>
            </a:pPr>
            <a:r>
              <a:t>Pain in 700 ms</a:t>
            </a:r>
          </a:p>
          <a:p>
            <a:pPr lvl="1" marL="561473" indent="-180473" algn="l" rtl="0">
              <a:buClrTx/>
              <a:buFontTx/>
              <a:buChar char="•"/>
              <a:defRPr/>
            </a:pPr>
            <a:r>
              <a:t>Combination of signals produce faster response</a:t>
            </a:r>
          </a:p>
          <a:p>
            <a:pPr lvl="1" marL="561473" indent="-180473" algn="l" rtl="0">
              <a:buClrTx/>
              <a:buFontTx/>
              <a:buChar char="•"/>
              <a:defRPr/>
            </a:pPr>
            <a:r>
              <a:t>Practice improves reaction time</a:t>
            </a:r>
          </a:p>
        </p:txBody>
      </p:sp>
      <p:sp>
        <p:nvSpPr>
          <p:cNvPr id="156" name="Text Placeholder 3"/>
          <p:cNvSpPr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rtl="0"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pPr>
          </a:p>
        </p:txBody>
      </p:sp>
      <p:sp>
        <p:nvSpPr>
          <p:cNvPr id="157" name="Text"/>
          <p:cNvSpPr txBox="1"/>
          <p:nvPr/>
        </p:nvSpPr>
        <p:spPr>
          <a:xfrm>
            <a:off x="2248471" y="1405715"/>
            <a:ext cx="481755" cy="333088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98144" y="3989322"/>
            <a:ext cx="5373930" cy="53739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he Cognitive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31520" rtl="0">
              <a:defRPr spc="-40" sz="2880"/>
            </a:pPr>
            <a:r>
              <a:t>The Cognitive</a:t>
            </a:r>
          </a:p>
          <a:p>
            <a:pPr defTabSz="731520" rtl="0">
              <a:defRPr spc="-40" sz="2880"/>
            </a:pPr>
            <a:r>
              <a:t>System</a:t>
            </a:r>
          </a:p>
          <a:p>
            <a:pPr defTabSz="731520" rtl="0">
              <a:defRPr spc="-40" sz="2880"/>
            </a:pPr>
            <a:r>
              <a:t>Brain = Processor</a:t>
            </a:r>
          </a:p>
          <a:p>
            <a:pPr defTabSz="731520" rtl="0">
              <a:defRPr spc="-40" sz="2880"/>
            </a:pPr>
            <a:r>
              <a:t>Memory = RAM/HDD</a:t>
            </a:r>
          </a:p>
        </p:txBody>
      </p:sp>
      <p:sp>
        <p:nvSpPr>
          <p:cNvPr id="161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algn="l" rtl="0">
              <a:defRPr/>
            </a:pPr>
          </a:p>
        </p:txBody>
      </p:sp>
      <p:sp>
        <p:nvSpPr>
          <p:cNvPr id="162" name="Text Placeholder 3"/>
          <p:cNvSpPr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rtl="0"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pPr>
          </a:p>
        </p:txBody>
      </p:sp>
      <p:pic>
        <p:nvPicPr>
          <p:cNvPr id="1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46019" y="629009"/>
            <a:ext cx="5462822" cy="54628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ensory Memor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rtl="0">
              <a:defRPr/>
            </a:pPr>
            <a:r>
              <a:t>Sensory Memories</a:t>
            </a:r>
          </a:p>
        </p:txBody>
      </p:sp>
      <p:sp>
        <p:nvSpPr>
          <p:cNvPr id="166" name="Buffers for stimuli received through senses, Continuously overwritten (Buffer)…"/>
          <p:cNvSpPr txBox="1"/>
          <p:nvPr>
            <p:ph type="body" idx="1"/>
          </p:nvPr>
        </p:nvSpPr>
        <p:spPr>
          <a:xfrm>
            <a:off x="1097280" y="1754443"/>
            <a:ext cx="10058401" cy="4114651"/>
          </a:xfrm>
          <a:prstGeom prst="rect">
            <a:avLst/>
          </a:prstGeom>
        </p:spPr>
        <p:txBody>
          <a:bodyPr/>
          <a:lstStyle/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19" sz="184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Buffers for stimuli received through senses, Continuously overwritten (Buffer)</a:t>
            </a:r>
          </a:p>
          <a:p>
            <a:pPr marL="32918" indent="-32918" algn="l" defTabSz="365760" rtl="0">
              <a:spcBef>
                <a:spcPts val="400"/>
              </a:spcBef>
              <a:defRPr sz="1840"/>
            </a:pPr>
            <a:r>
              <a:t>Information Decay (~ 0.5 seconds)</a:t>
            </a:r>
          </a:p>
          <a:p>
            <a:pPr marL="0" indent="0" algn="l" defTabSz="365760" rtl="0">
              <a:spcBef>
                <a:spcPts val="400"/>
              </a:spcBef>
              <a:buClrTx/>
              <a:buSzTx/>
              <a:buFontTx/>
              <a:buNone/>
              <a:defRPr sz="720"/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lvl="4"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Sparkler Trail.                                                         Stereo Sound (Playback).                     Hot Surfaces</a:t>
            </a:r>
          </a:p>
          <a:p>
            <a:pPr lvl="7" marL="0" indent="0" defTabSz="36576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 Iconic memory.                                                      Echoic memory.                                     Haptic memory</a:t>
            </a:r>
          </a:p>
          <a:p>
            <a:pPr lvl="8" marL="0" indent="0" defTabSz="36576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(Visual stimul)                                                              (aural stimuli)                                    (tactile stimuli)</a:t>
            </a:r>
          </a:p>
          <a:p>
            <a:pPr lvl="4"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                                                                                       (aural stimul)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Iconic memory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(Visual stimul)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Sparkler Trail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Iconic memory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(Visual stimul)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Stereo Sound (Playback)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Echoic memory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(aural stimuli)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Hot Surfaces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ng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Haptic memory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(tactile stimuli)</a:t>
            </a:r>
          </a:p>
          <a:p>
            <a:pPr marL="0" indent="0" algn="l" defTabSz="365760" rtl="0">
              <a:lnSpc>
                <a:spcPct val="85000"/>
              </a:lnSpc>
              <a:spcBef>
                <a:spcPts val="0"/>
              </a:spcBef>
              <a:buClrTx/>
              <a:buSzTx/>
              <a:buFontTx/>
              <a:buNone/>
              <a:defRPr spc="-20" sz="192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t>ng</a:t>
            </a:r>
          </a:p>
        </p:txBody>
      </p:sp>
      <p:pic>
        <p:nvPicPr>
          <p:cNvPr id="16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7279" y="1754443"/>
            <a:ext cx="6014209" cy="4114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7279" y="1754443"/>
            <a:ext cx="6014209" cy="4114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7280" y="1754443"/>
            <a:ext cx="5874248" cy="4114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0" t="0" r="0" b="0"/>
          <a:stretch>
            <a:fillRect/>
          </a:stretch>
        </p:blipFill>
        <p:spPr>
          <a:xfrm>
            <a:off x="877523" y="2397642"/>
            <a:ext cx="3770850" cy="24026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" descr="Image"/>
          <p:cNvPicPr>
            <a:picLocks noChangeAspect="1"/>
          </p:cNvPicPr>
          <p:nvPr/>
        </p:nvPicPr>
        <p:blipFill>
          <a:blip r:embed="rId5">
            <a:extLst/>
          </a:blip>
          <a:srcRect l="2796" t="0" r="0" b="0"/>
          <a:stretch>
            <a:fillRect/>
          </a:stretch>
        </p:blipFill>
        <p:spPr>
          <a:xfrm>
            <a:off x="4808980" y="2357359"/>
            <a:ext cx="3473866" cy="2483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443574" y="1949379"/>
            <a:ext cx="3265494" cy="26910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ort-Term Memory (or working memory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2295" indent="-82295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defRPr spc="0" sz="27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rtl="0">
              <a:defRPr/>
            </a:pPr>
            <a:r>
              <a:t>Short-Term Memory (or working memory)</a:t>
            </a:r>
          </a:p>
        </p:txBody>
      </p:sp>
      <p:sp>
        <p:nvSpPr>
          <p:cNvPr id="175" name="Chunks Span (7 +/- 2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algn="l" rtl="0">
              <a:defRPr/>
            </a:pP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Chunks Span (7 +/- 2)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that is near the Digit Span!!!                 123.     456.      789   012.     345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Our subconscious desire to create chunks to optimize memory capacity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The successful formation of a chunk is known as “Closure"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Recency Effect -Short term memory tends to remember the last events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Interference Effect -Inputs at the same channel affects capacity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ort-Term Memory (or working memory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2295" indent="-82295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defRPr spc="0" sz="27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rtl="0">
              <a:defRPr/>
            </a:pPr>
            <a:r>
              <a:t>Short-Term Memory (or working memory)</a:t>
            </a:r>
          </a:p>
        </p:txBody>
      </p:sp>
      <p:sp>
        <p:nvSpPr>
          <p:cNvPr id="178" name="Scratch Pad for temporary recal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80473" indent="-180473" algn="l" rtl="0">
              <a:buClrTx/>
              <a:buFontTx/>
              <a:buChar char="•"/>
              <a:defRPr/>
            </a:pPr>
            <a:r>
              <a:t>Scratch Pad for temporary recall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Limited Capacity (7 +/- 2)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Rapid access ~ 70ms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Rapid decay 200ms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Increased with Familiarity Effect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Increased with Recency Effect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Affected by interference at the same channel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Menus shouldn't have more than 7 +/- 2 items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Function calls while coding shouldn't have more than 7 parameters (CheckStyle guide)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The "Closure" of some use-case (e.g., ATM) must be designed carefully</a:t>
            </a:r>
          </a:p>
        </p:txBody>
      </p:sp>
      <p:pic>
        <p:nvPicPr>
          <p:cNvPr id="17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06225" y="2625513"/>
            <a:ext cx="3289301" cy="2463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Long Term Memo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2295" indent="-82295" rtl="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defRPr spc="0" sz="18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Long Term Memory</a:t>
            </a:r>
          </a:p>
        </p:txBody>
      </p:sp>
      <p:sp>
        <p:nvSpPr>
          <p:cNvPr id="182" name="There are two type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algn="l" rtl="0">
              <a:defRPr>
                <a:solidFill>
                  <a:srgbClr val="0433FF"/>
                </a:solidFill>
              </a:defRPr>
            </a:pPr>
            <a:r>
              <a:t>There are two types:</a:t>
            </a:r>
          </a:p>
          <a:p>
            <a:pPr algn="l" rtl="0">
              <a:defRPr/>
            </a:pPr>
            <a:r>
              <a:rPr b="1"/>
              <a:t>Episodic</a:t>
            </a:r>
            <a:r>
              <a:t>: represents our memory of events and experiences in a serial form</a:t>
            </a:r>
          </a:p>
          <a:p>
            <a:pPr algn="l" rtl="0">
              <a:defRPr/>
            </a:pPr>
            <a:r>
              <a:rPr b="1"/>
              <a:t>Semantic</a:t>
            </a:r>
            <a:r>
              <a:t>: skills, concepts and facts extracted from the Episodic.</a:t>
            </a:r>
          </a:p>
          <a:p>
            <a:pPr algn="l" rtl="0">
              <a:defRPr>
                <a:solidFill>
                  <a:srgbClr val="0433FF"/>
                </a:solidFill>
              </a:defRPr>
            </a:pPr>
            <a:r>
              <a:t>Properties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Huge (or infinite)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Slow access time 0.1 second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Slow (or no) decay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Memory</a:t>
            </a:r>
          </a:p>
        </p:txBody>
      </p:sp>
      <p:sp>
        <p:nvSpPr>
          <p:cNvPr id="185" name="Rectangle 3"/>
          <p:cNvSpPr txBox="1"/>
          <p:nvPr>
            <p:ph type="body" sz="half" idx="1"/>
          </p:nvPr>
        </p:nvSpPr>
        <p:spPr>
          <a:xfrm>
            <a:off x="2133600" y="1981200"/>
            <a:ext cx="7772400" cy="4114800"/>
          </a:xfrm>
          <a:prstGeom prst="rect">
            <a:avLst/>
          </a:prstGeom>
        </p:spPr>
        <p:txBody>
          <a:bodyPr/>
          <a:lstStyle/>
          <a:p>
            <a:pPr marL="0" indent="0" algn="l" rtl="0">
              <a:lnSpc>
                <a:spcPct val="81000"/>
              </a:lnSpc>
              <a:buSzTx/>
              <a:buNone/>
              <a:defRPr/>
            </a:pPr>
            <a:r>
              <a:t>There are three types of memory function:</a:t>
            </a:r>
          </a:p>
          <a:p>
            <a:pPr marL="0" indent="0" algn="l" rtl="0">
              <a:lnSpc>
                <a:spcPct val="81000"/>
              </a:lnSpc>
              <a:buSzTx/>
              <a:buNone/>
              <a:defRPr/>
            </a:pPr>
          </a:p>
          <a:p>
            <a:pPr marL="0" indent="0" algn="l" rtl="0">
              <a:lnSpc>
                <a:spcPct val="81000"/>
              </a:lnSpc>
              <a:buSzTx/>
              <a:buNone/>
              <a:defRPr/>
            </a:pPr>
            <a:r>
              <a:t>Sensory memories</a:t>
            </a:r>
          </a:p>
          <a:p>
            <a:pPr marL="0" indent="0" algn="l" rtl="0">
              <a:lnSpc>
                <a:spcPct val="81000"/>
              </a:lnSpc>
              <a:buSzTx/>
              <a:buNone/>
              <a:defRPr/>
            </a:pPr>
          </a:p>
          <a:p>
            <a:pPr marL="0" indent="0" algn="l" rtl="0">
              <a:lnSpc>
                <a:spcPct val="81000"/>
              </a:lnSpc>
              <a:buSzTx/>
              <a:buNone/>
              <a:defRPr/>
            </a:pPr>
            <a:r>
              <a:t>	Short-term memory or working memory</a:t>
            </a:r>
          </a:p>
          <a:p>
            <a:pPr marL="0" indent="0" algn="l" rtl="0">
              <a:lnSpc>
                <a:spcPct val="81000"/>
              </a:lnSpc>
              <a:buSzTx/>
              <a:buNone/>
              <a:defRPr/>
            </a:pPr>
          </a:p>
          <a:p>
            <a:pPr marL="0" indent="0" algn="l" rtl="0">
              <a:lnSpc>
                <a:spcPct val="81000"/>
              </a:lnSpc>
              <a:buSzTx/>
              <a:buNone/>
              <a:defRPr/>
            </a:pPr>
            <a:r>
              <a:t>		</a:t>
            </a:r>
          </a:p>
          <a:p>
            <a:pPr marL="0" indent="0" algn="l" rtl="0">
              <a:lnSpc>
                <a:spcPct val="81000"/>
              </a:lnSpc>
              <a:buSzTx/>
              <a:buNone/>
              <a:defRPr/>
            </a:pPr>
            <a:r>
              <a:t>			Long-term memory</a:t>
            </a:r>
          </a:p>
          <a:p>
            <a:pPr marL="0" indent="0" algn="l" rtl="0">
              <a:lnSpc>
                <a:spcPct val="81000"/>
              </a:lnSpc>
              <a:buSzTx/>
              <a:buNone/>
              <a:defRPr/>
            </a:pPr>
          </a:p>
          <a:p>
            <a:pPr marL="0" indent="0" algn="l" rtl="0">
              <a:lnSpc>
                <a:spcPct val="81000"/>
              </a:lnSpc>
              <a:buSzTx/>
              <a:buNone/>
              <a:defRPr/>
            </a:pPr>
            <a:r>
              <a:t>Selection of stimuli governed by level of arousal.</a:t>
            </a:r>
          </a:p>
        </p:txBody>
      </p:sp>
      <p:grpSp>
        <p:nvGrpSpPr>
          <p:cNvPr id="190" name="Group 8"/>
          <p:cNvGrpSpPr/>
          <p:nvPr/>
        </p:nvGrpSpPr>
        <p:grpSpPr>
          <a:xfrm>
            <a:off x="3276603" y="2895600"/>
            <a:ext cx="3581397" cy="1836420"/>
            <a:chOff x="0" y="0"/>
            <a:chExt cx="3581396" cy="1836419"/>
          </a:xfrm>
        </p:grpSpPr>
        <p:sp>
          <p:nvSpPr>
            <p:cNvPr id="186" name="Line 4"/>
            <p:cNvSpPr/>
            <p:nvPr/>
          </p:nvSpPr>
          <p:spPr>
            <a:xfrm>
              <a:off x="-1" y="0"/>
              <a:ext cx="617104" cy="550926"/>
            </a:xfrm>
            <a:prstGeom prst="line">
              <a:avLst/>
            </a:prstGeom>
            <a:noFill/>
            <a:ln w="38100" cap="flat">
              <a:solidFill>
                <a:srgbClr val="251C4C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7" name="WordArt 5"/>
            <p:cNvSpPr txBox="1"/>
            <p:nvPr/>
          </p:nvSpPr>
          <p:spPr>
            <a:xfrm>
              <a:off x="969732" y="91820"/>
              <a:ext cx="1520717" cy="4361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 fontScale="100000" lnSpcReduction="0"/>
            </a:bodyPr>
            <a:lstStyle>
              <a:lvl1pPr algn="ctr" defTabSz="621791">
                <a:defRPr sz="2312">
                  <a:ln w="9525" cap="flat">
                    <a:solidFill>
                      <a:srgbClr val="000000"/>
                    </a:solidFill>
                    <a:prstDash val="solid"/>
                    <a:round/>
                  </a:ln>
                  <a:solidFill>
                    <a:srgbClr val="FFFF99"/>
                  </a:solidFill>
                  <a:latin typeface="Arial Black"/>
                  <a:ea typeface="Arial Black"/>
                  <a:cs typeface="Arial Black"/>
                  <a:sym typeface="Arial Black"/>
                </a:defRPr>
              </a:lvl1pPr>
            </a:lstStyle>
            <a:p>
              <a:pPr/>
              <a:r>
                <a:t>Attention</a:t>
              </a:r>
            </a:p>
          </p:txBody>
        </p:sp>
        <p:sp>
          <p:nvSpPr>
            <p:cNvPr id="188" name="Line 6"/>
            <p:cNvSpPr/>
            <p:nvPr/>
          </p:nvSpPr>
          <p:spPr>
            <a:xfrm>
              <a:off x="1146046" y="1193673"/>
              <a:ext cx="705261" cy="642748"/>
            </a:xfrm>
            <a:prstGeom prst="line">
              <a:avLst/>
            </a:prstGeom>
            <a:noFill/>
            <a:ln w="38100" cap="flat">
              <a:solidFill>
                <a:srgbClr val="251C4C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9" name="WordArt 7"/>
            <p:cNvSpPr txBox="1"/>
            <p:nvPr/>
          </p:nvSpPr>
          <p:spPr>
            <a:xfrm>
              <a:off x="1939464" y="1285494"/>
              <a:ext cx="1641933" cy="4361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 fontScale="100000" lnSpcReduction="0"/>
            </a:bodyPr>
            <a:lstStyle>
              <a:lvl1pPr algn="ctr" defTabSz="630936">
                <a:defRPr sz="2346">
                  <a:ln w="9525" cap="flat">
                    <a:solidFill>
                      <a:srgbClr val="000000"/>
                    </a:solidFill>
                    <a:prstDash val="solid"/>
                    <a:round/>
                  </a:ln>
                  <a:solidFill>
                    <a:srgbClr val="FFFF99"/>
                  </a:solidFill>
                  <a:latin typeface="Arial Black"/>
                  <a:ea typeface="Arial Black"/>
                  <a:cs typeface="Arial Black"/>
                  <a:sym typeface="Arial Black"/>
                </a:defRPr>
              </a:lvl1pPr>
            </a:lstStyle>
            <a:p>
              <a:pPr/>
              <a:r>
                <a:t>Rehearsal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2"/>
          <p:cNvSpPr txBox="1"/>
          <p:nvPr>
            <p:ph type="ctrTitle"/>
          </p:nvPr>
        </p:nvSpPr>
        <p:spPr>
          <a:xfrm>
            <a:off x="2209800" y="2286000"/>
            <a:ext cx="7772400" cy="1143000"/>
          </a:xfrm>
          <a:prstGeom prst="rect">
            <a:avLst/>
          </a:prstGeom>
        </p:spPr>
        <p:txBody>
          <a:bodyPr anchor="ctr"/>
          <a:lstStyle>
            <a:lvl1pPr>
              <a:defRPr spc="-100" sz="3600"/>
            </a:lvl1pPr>
          </a:lstStyle>
          <a:p>
            <a:pPr rtl="0">
              <a:defRPr/>
            </a:pPr>
            <a:r>
              <a:t>Thinking</a:t>
            </a:r>
          </a:p>
        </p:txBody>
      </p:sp>
      <p:sp>
        <p:nvSpPr>
          <p:cNvPr id="193" name="Rectangle 3"/>
          <p:cNvSpPr txBox="1"/>
          <p:nvPr>
            <p:ph type="subTitle" sz="quarter" idx="1"/>
          </p:nvPr>
        </p:nvSpPr>
        <p:spPr>
          <a:xfrm>
            <a:off x="2895600" y="3733800"/>
            <a:ext cx="6400800" cy="1981200"/>
          </a:xfrm>
          <a:prstGeom prst="rect">
            <a:avLst/>
          </a:prstGeom>
        </p:spPr>
        <p:txBody>
          <a:bodyPr/>
          <a:lstStyle/>
          <a:p>
            <a:pPr indent="381000" rtl="0">
              <a:tabLst>
                <a:tab pos="1333500" algn="l"/>
              </a:tabLst>
              <a:defRPr sz="2800"/>
            </a:pPr>
            <a:r>
              <a:t>Reasoning</a:t>
            </a:r>
          </a:p>
          <a:p>
            <a:pPr indent="381000" rtl="0">
              <a:tabLst>
                <a:tab pos="1333500" algn="l"/>
              </a:tabLst>
              <a:defRPr sz="2800"/>
            </a:pPr>
            <a:r>
              <a:rPr sz="2400"/>
              <a:t>deduction, induction, abduction</a:t>
            </a:r>
            <a:endParaRPr sz="2400"/>
          </a:p>
          <a:p>
            <a:pPr indent="381000" rtl="0">
              <a:tabLst>
                <a:tab pos="1333500" algn="l"/>
              </a:tabLst>
              <a:defRPr sz="2800"/>
            </a:pPr>
            <a:r>
              <a:t>Problem solving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ectangle 2"/>
          <p:cNvSpPr txBox="1"/>
          <p:nvPr>
            <p:ph type="title"/>
          </p:nvPr>
        </p:nvSpPr>
        <p:spPr>
          <a:xfrm>
            <a:off x="297179" y="286603"/>
            <a:ext cx="10858501" cy="1450757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Thinking: Reasoning</a:t>
            </a:r>
          </a:p>
        </p:txBody>
      </p:sp>
      <p:sp>
        <p:nvSpPr>
          <p:cNvPr id="196" name="Rectangle 3"/>
          <p:cNvSpPr txBox="1"/>
          <p:nvPr>
            <p:ph type="body" sz="half" idx="1"/>
          </p:nvPr>
        </p:nvSpPr>
        <p:spPr>
          <a:xfrm>
            <a:off x="331603" y="1914313"/>
            <a:ext cx="5097781" cy="4023360"/>
          </a:xfrm>
          <a:prstGeom prst="rect">
            <a:avLst/>
          </a:prstGeom>
        </p:spPr>
        <p:txBody>
          <a:bodyPr/>
          <a:lstStyle/>
          <a:p>
            <a:pPr marL="91439" indent="-91439" algn="l" rtl="0">
              <a:lnSpc>
                <a:spcPct val="81000"/>
              </a:lnSpc>
              <a:tabLst>
                <a:tab pos="1714500" algn="l"/>
              </a:tabLst>
              <a:defRPr sz="2400"/>
            </a:pPr>
            <a:r>
              <a:t>Deduction:</a:t>
            </a:r>
          </a:p>
          <a:p>
            <a:pPr lvl="1" marL="1054100" indent="-381000" algn="l" rtl="0">
              <a:lnSpc>
                <a:spcPct val="81000"/>
              </a:lnSpc>
              <a:spcBef>
                <a:spcPts val="400"/>
              </a:spcBef>
              <a:tabLst>
                <a:tab pos="1714500" algn="l"/>
              </a:tabLst>
              <a:defRPr/>
            </a:pPr>
            <a:r>
              <a:t>derive logically necessary conclusion from given premises</a:t>
            </a:r>
            <a:r>
              <a:rPr sz="2000"/>
              <a:t>.</a:t>
            </a:r>
          </a:p>
          <a:p>
            <a:pPr lvl="1" marL="381000" indent="292100" algn="l" rtl="0">
              <a:lnSpc>
                <a:spcPct val="81000"/>
              </a:lnSpc>
              <a:spcBef>
                <a:spcPts val="400"/>
              </a:spcBef>
              <a:buSzTx/>
              <a:buNone/>
              <a:tabLst>
                <a:tab pos="1714500" algn="l"/>
              </a:tabLst>
              <a:defRPr/>
            </a:pPr>
            <a:r>
              <a:t>	</a:t>
            </a:r>
            <a:r>
              <a:t>e.g.	If it is Sunday then she will go to work</a:t>
            </a:r>
          </a:p>
          <a:p>
            <a:pPr lvl="1" marL="381000" indent="292100" algn="l" rtl="0">
              <a:lnSpc>
                <a:spcPct val="81000"/>
              </a:lnSpc>
              <a:spcBef>
                <a:spcPts val="400"/>
              </a:spcBef>
              <a:buSzTx/>
              <a:buNone/>
              <a:tabLst>
                <a:tab pos="1714500" algn="l"/>
              </a:tabLst>
              <a:defRPr/>
            </a:pPr>
            <a:r>
              <a:t>		It is Sunday</a:t>
            </a:r>
          </a:p>
          <a:p>
            <a:pPr lvl="1" marL="381000" indent="292100" algn="l" rtl="0">
              <a:lnSpc>
                <a:spcPct val="81000"/>
              </a:lnSpc>
              <a:spcBef>
                <a:spcPts val="400"/>
              </a:spcBef>
              <a:buSzTx/>
              <a:buNone/>
              <a:tabLst>
                <a:tab pos="1714500" algn="l"/>
              </a:tabLst>
              <a:defRPr/>
            </a:pPr>
            <a:r>
              <a:t>		Therefore she will go to work.</a:t>
            </a:r>
          </a:p>
          <a:p>
            <a:pPr marL="91439" indent="-91439" algn="l" rtl="0">
              <a:lnSpc>
                <a:spcPct val="81000"/>
              </a:lnSpc>
              <a:tabLst>
                <a:tab pos="1714500" algn="l"/>
              </a:tabLst>
              <a:defRPr sz="1200"/>
            </a:pPr>
          </a:p>
          <a:p>
            <a:pPr marL="91439" indent="-91439" algn="l" rtl="0">
              <a:lnSpc>
                <a:spcPct val="81000"/>
              </a:lnSpc>
              <a:tabLst>
                <a:tab pos="1714500" algn="l"/>
              </a:tabLst>
              <a:defRPr sz="2400"/>
            </a:pPr>
            <a:r>
              <a:t>Logical conclusion not necessarily true:</a:t>
            </a:r>
          </a:p>
          <a:p>
            <a:pPr lvl="1" marL="381000" indent="292100" algn="l" rtl="0">
              <a:lnSpc>
                <a:spcPct val="81000"/>
              </a:lnSpc>
              <a:spcBef>
                <a:spcPts val="400"/>
              </a:spcBef>
              <a:buSzTx/>
              <a:buNone/>
              <a:tabLst>
                <a:tab pos="1714500" algn="l"/>
              </a:tabLst>
              <a:defRPr/>
            </a:pPr>
            <a:r>
              <a:t>	</a:t>
            </a:r>
            <a:r>
              <a:t>e.g.	If it is raining then the ground is dry</a:t>
            </a:r>
          </a:p>
          <a:p>
            <a:pPr lvl="1" marL="381000" indent="292100" algn="l" rtl="0">
              <a:lnSpc>
                <a:spcPct val="81000"/>
              </a:lnSpc>
              <a:spcBef>
                <a:spcPts val="400"/>
              </a:spcBef>
              <a:buSzTx/>
              <a:buNone/>
              <a:tabLst>
                <a:tab pos="1714500" algn="l"/>
              </a:tabLst>
              <a:defRPr/>
            </a:pPr>
            <a:r>
              <a:t>		It is raining</a:t>
            </a:r>
          </a:p>
          <a:p>
            <a:pPr lvl="1" marL="381000" indent="292100" algn="l" rtl="0">
              <a:lnSpc>
                <a:spcPct val="81000"/>
              </a:lnSpc>
              <a:spcBef>
                <a:spcPts val="400"/>
              </a:spcBef>
              <a:buSzTx/>
              <a:buNone/>
              <a:tabLst>
                <a:tab pos="1714500" algn="l"/>
              </a:tabLst>
              <a:defRPr/>
            </a:pPr>
            <a:r>
              <a:t>		Therefore the ground is dry</a:t>
            </a:r>
          </a:p>
        </p:txBody>
      </p:sp>
      <p:sp>
        <p:nvSpPr>
          <p:cNvPr id="197" name="Rectangle 3"/>
          <p:cNvSpPr txBox="1"/>
          <p:nvPr/>
        </p:nvSpPr>
        <p:spPr>
          <a:xfrm>
            <a:off x="5760720" y="1960033"/>
            <a:ext cx="6057901" cy="3931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marL="91439" indent="-91439" algn="l">
              <a:lnSpc>
                <a:spcPct val="72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tabLst>
                <a:tab pos="1524000" algn="l"/>
              </a:tabLst>
              <a:defRPr sz="2200">
                <a:solidFill>
                  <a:srgbClr val="404040"/>
                </a:solidFill>
              </a:defRPr>
            </a:pPr>
            <a:r>
              <a:t>Induction:</a:t>
            </a:r>
          </a:p>
          <a:p>
            <a:pPr lvl="1" marL="384047" indent="-182879" algn="l">
              <a:lnSpc>
                <a:spcPct val="72000"/>
              </a:lnSpc>
              <a:spcBef>
                <a:spcPts val="400"/>
              </a:spcBef>
              <a:buClr>
                <a:schemeClr val="accent1"/>
              </a:buClr>
              <a:buSzPct val="100000"/>
              <a:buFont typeface="Calibri"/>
              <a:buChar char="◦"/>
              <a:tabLst>
                <a:tab pos="1524000" algn="l"/>
              </a:tabLst>
              <a:defRPr>
                <a:solidFill>
                  <a:srgbClr val="404040"/>
                </a:solidFill>
              </a:defRPr>
            </a:pPr>
            <a:r>
              <a:t>generalize from cases seen to cases unseen</a:t>
            </a:r>
            <a:endParaRPr sz="1600"/>
          </a:p>
          <a:p>
            <a:pPr lvl="1" marL="384047" indent="-182879" algn="l">
              <a:lnSpc>
                <a:spcPct val="72000"/>
              </a:lnSpc>
              <a:spcBef>
                <a:spcPts val="400"/>
              </a:spcBef>
              <a:buClr>
                <a:schemeClr val="accent1"/>
              </a:buClr>
              <a:buSzPct val="100000"/>
              <a:buChar char=" "/>
              <a:tabLst>
                <a:tab pos="1524000" algn="l"/>
              </a:tabLst>
              <a:defRPr>
                <a:solidFill>
                  <a:srgbClr val="404040"/>
                </a:solidFill>
              </a:defRPr>
            </a:pPr>
            <a:r>
              <a:t>e.g.	all elephants we have seen have trunks</a:t>
            </a:r>
            <a:br/>
            <a:r>
              <a:t>	therefore all elephants have trunks.</a:t>
            </a:r>
            <a:endParaRPr sz="1600"/>
          </a:p>
          <a:p>
            <a:pPr marL="91439" indent="-91439" algn="l">
              <a:lnSpc>
                <a:spcPct val="72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tabLst>
                <a:tab pos="1524000" algn="l"/>
              </a:tabLst>
              <a:defRPr sz="1200">
                <a:solidFill>
                  <a:srgbClr val="404040"/>
                </a:solidFill>
              </a:defRPr>
            </a:pPr>
          </a:p>
          <a:p>
            <a:pPr marL="91439" indent="-91439" algn="l">
              <a:lnSpc>
                <a:spcPct val="72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tabLst>
                <a:tab pos="1524000" algn="l"/>
              </a:tabLst>
              <a:defRPr sz="2200">
                <a:solidFill>
                  <a:srgbClr val="404040"/>
                </a:solidFill>
              </a:defRPr>
            </a:pPr>
            <a:r>
              <a:t>Unreliable:</a:t>
            </a:r>
          </a:p>
          <a:p>
            <a:pPr lvl="1" marL="384047" indent="-182879" algn="l">
              <a:lnSpc>
                <a:spcPct val="72000"/>
              </a:lnSpc>
              <a:spcBef>
                <a:spcPts val="400"/>
              </a:spcBef>
              <a:buClr>
                <a:schemeClr val="accent1"/>
              </a:buClr>
              <a:buSzPct val="100000"/>
              <a:buFont typeface="Calibri"/>
              <a:buChar char="◦"/>
              <a:tabLst>
                <a:tab pos="1524000" algn="l"/>
              </a:tabLst>
              <a:defRPr>
                <a:solidFill>
                  <a:srgbClr val="404040"/>
                </a:solidFill>
              </a:defRPr>
            </a:pPr>
            <a:r>
              <a:t>can only prove false not true</a:t>
            </a:r>
            <a:endParaRPr sz="1600"/>
          </a:p>
          <a:p>
            <a:pPr marL="91439" indent="-91439" algn="l">
              <a:lnSpc>
                <a:spcPct val="72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tabLst>
                <a:tab pos="1524000" algn="l"/>
              </a:tabLst>
              <a:defRPr sz="1200">
                <a:solidFill>
                  <a:srgbClr val="404040"/>
                </a:solidFill>
              </a:defRPr>
            </a:pPr>
          </a:p>
          <a:p>
            <a:pPr marL="91439" indent="-91439" algn="l">
              <a:lnSpc>
                <a:spcPct val="72000"/>
              </a:lnSpc>
              <a:spcBef>
                <a:spcPts val="1200"/>
              </a:spcBef>
              <a:buClr>
                <a:schemeClr val="accent1"/>
              </a:buClr>
              <a:buSzPct val="100000"/>
              <a:buChar char=" "/>
              <a:tabLst>
                <a:tab pos="1524000" algn="l"/>
              </a:tabLst>
              <a:defRPr sz="2200">
                <a:solidFill>
                  <a:srgbClr val="404040"/>
                </a:solidFill>
              </a:defRPr>
            </a:pPr>
            <a:r>
              <a:t>… but useful!</a:t>
            </a:r>
          </a:p>
          <a:p>
            <a:pPr marL="91439" indent="-91439" algn="l">
              <a:lnSpc>
                <a:spcPct val="72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tabLst>
                <a:tab pos="1524000" algn="l"/>
              </a:tabLst>
              <a:defRPr sz="1200">
                <a:solidFill>
                  <a:srgbClr val="404040"/>
                </a:solidFill>
              </a:defRPr>
            </a:pPr>
          </a:p>
          <a:p>
            <a:pPr marL="91439" indent="-91439" algn="l">
              <a:lnSpc>
                <a:spcPct val="72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tabLst>
                <a:tab pos="1524000" algn="l"/>
              </a:tabLst>
              <a:defRPr sz="2200">
                <a:solidFill>
                  <a:srgbClr val="404040"/>
                </a:solidFill>
              </a:defRPr>
            </a:pPr>
            <a:r>
              <a:t>Humans not good at using negative evidence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2"/>
          <p:cNvSpPr txBox="1"/>
          <p:nvPr>
            <p:ph type="ctrTitle"/>
          </p:nvPr>
        </p:nvSpPr>
        <p:spPr>
          <a:xfrm>
            <a:off x="2743200" y="1981200"/>
            <a:ext cx="6629400" cy="1219200"/>
          </a:xfrm>
          <a:prstGeom prst="rect">
            <a:avLst/>
          </a:prstGeom>
        </p:spPr>
        <p:txBody>
          <a:bodyPr anchor="ctr"/>
          <a:lstStyle/>
          <a:p>
            <a:pPr rtl="0">
              <a:spcBef>
                <a:spcPts val="2800"/>
              </a:spcBef>
              <a:defRPr sz="4000">
                <a:solidFill>
                  <a:srgbClr val="2E005D"/>
                </a:solidFill>
              </a:defRPr>
            </a:pPr>
          </a:p>
        </p:txBody>
      </p:sp>
      <p:sp>
        <p:nvSpPr>
          <p:cNvPr id="113" name="Rectangle 3"/>
          <p:cNvSpPr txBox="1"/>
          <p:nvPr>
            <p:ph type="subTitle" sz="quarter" idx="1"/>
          </p:nvPr>
        </p:nvSpPr>
        <p:spPr>
          <a:xfrm>
            <a:off x="2895600" y="3352800"/>
            <a:ext cx="6400800" cy="2286000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pPr rtl="0">
              <a:defRPr/>
            </a:pPr>
            <a:r>
              <a:t>the human</a:t>
            </a:r>
          </a:p>
        </p:txBody>
      </p:sp>
      <p:grpSp>
        <p:nvGrpSpPr>
          <p:cNvPr id="121" name="Group 4"/>
          <p:cNvGrpSpPr/>
          <p:nvPr/>
        </p:nvGrpSpPr>
        <p:grpSpPr>
          <a:xfrm>
            <a:off x="1524000" y="-1"/>
            <a:ext cx="9314689" cy="6278881"/>
            <a:chOff x="0" y="0"/>
            <a:chExt cx="9314687" cy="6278879"/>
          </a:xfrm>
        </p:grpSpPr>
        <p:sp>
          <p:nvSpPr>
            <p:cNvPr id="114" name="Rectangle 5"/>
            <p:cNvSpPr/>
            <p:nvPr/>
          </p:nvSpPr>
          <p:spPr>
            <a:xfrm>
              <a:off x="8305596" y="767418"/>
              <a:ext cx="1009092" cy="5511462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5" name="Rectangle 6"/>
            <p:cNvSpPr/>
            <p:nvPr/>
          </p:nvSpPr>
          <p:spPr>
            <a:xfrm>
              <a:off x="0" y="0"/>
              <a:ext cx="9314688" cy="976715"/>
            </a:xfrm>
            <a:prstGeom prst="rect">
              <a:avLst/>
            </a:prstGeom>
            <a:solidFill>
              <a:srgbClr val="2E005D"/>
            </a:solidFill>
            <a:ln w="9525" cap="flat">
              <a:solidFill>
                <a:srgbClr val="2E005D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pic>
          <p:nvPicPr>
            <p:cNvPr id="116" name="Picture 7" descr="Picture 7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474825" y="0"/>
              <a:ext cx="5278324" cy="9767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7" name="Picture 8" descr="Picture 8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7762240" y="0"/>
              <a:ext cx="1086714" cy="9767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8" name="Picture 9" descr="Picture 9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086714" cy="9767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9" name="Picture 10" descr="Picture 10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7244757" y="0"/>
              <a:ext cx="284616" cy="9767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0" name="Picture 11" descr="Picture 11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9030072" y="0"/>
              <a:ext cx="284616" cy="9767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Problem solving</a:t>
            </a:r>
          </a:p>
        </p:txBody>
      </p:sp>
      <p:sp>
        <p:nvSpPr>
          <p:cNvPr id="200" name="Rectangle 3"/>
          <p:cNvSpPr txBox="1"/>
          <p:nvPr>
            <p:ph type="body" idx="1"/>
          </p:nvPr>
        </p:nvSpPr>
        <p:spPr>
          <a:xfrm>
            <a:off x="1097279" y="1845734"/>
            <a:ext cx="10378442" cy="4006427"/>
          </a:xfrm>
          <a:prstGeom prst="rect">
            <a:avLst/>
          </a:prstGeom>
        </p:spPr>
        <p:txBody>
          <a:bodyPr/>
          <a:lstStyle/>
          <a:p>
            <a:pPr marL="0" indent="0" algn="l" rtl="0">
              <a:buSzTx/>
              <a:buNone/>
              <a:defRPr sz="2800"/>
            </a:pPr>
            <a:r>
              <a:t>Process of finding solution to unfamiliar task using knowledge.</a:t>
            </a:r>
          </a:p>
          <a:p>
            <a:pPr marL="0" indent="0" algn="l" rtl="0">
              <a:buSzTx/>
              <a:buNone/>
              <a:defRPr sz="2800"/>
            </a:pPr>
            <a:r>
              <a:t>Problem space theory</a:t>
            </a:r>
          </a:p>
          <a:p>
            <a:pPr lvl="1" marL="476250" algn="l" rtl="0">
              <a:spcBef>
                <a:spcPts val="400"/>
              </a:spcBef>
              <a:defRPr sz="2400"/>
            </a:pPr>
            <a:r>
              <a:t>problem space comprises problem states</a:t>
            </a:r>
            <a:endParaRPr sz="1800"/>
          </a:p>
          <a:p>
            <a:pPr lvl="1" marL="476250" algn="l" rtl="0">
              <a:spcBef>
                <a:spcPts val="400"/>
              </a:spcBef>
              <a:defRPr sz="2400"/>
            </a:pPr>
            <a:r>
              <a:t>problem solving involves generating states using legal operators</a:t>
            </a:r>
            <a:endParaRPr sz="1800"/>
          </a:p>
          <a:p>
            <a:pPr lvl="1" marL="476250" algn="l" rtl="0">
              <a:spcBef>
                <a:spcPts val="400"/>
              </a:spcBef>
              <a:defRPr sz="2400"/>
            </a:pPr>
            <a:r>
              <a:t>heuristics may be employed to select operators</a:t>
            </a:r>
            <a:endParaRPr sz="1800"/>
          </a:p>
          <a:p>
            <a:pPr lvl="1" marL="476250" algn="l" rtl="0">
              <a:spcBef>
                <a:spcPts val="400"/>
              </a:spcBef>
              <a:defRPr sz="2400"/>
            </a:pPr>
            <a:r>
              <a:t>operates within human information processing system</a:t>
            </a:r>
            <a:endParaRPr sz="1800"/>
          </a:p>
          <a:p>
            <a:pPr lvl="1" marL="476250" algn="l" rtl="0">
              <a:spcBef>
                <a:spcPts val="400"/>
              </a:spcBef>
              <a:defRPr sz="2400"/>
            </a:pPr>
            <a:r>
              <a:t>largely applied to problem solving in well-defined areas</a:t>
            </a:r>
            <a:br/>
            <a:r>
              <a:t>	e.g. puzzles rather than knowledge intensive areas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Emotion</a:t>
            </a:r>
          </a:p>
        </p:txBody>
      </p:sp>
      <p:sp>
        <p:nvSpPr>
          <p:cNvPr id="203" name="Rectangle 3"/>
          <p:cNvSpPr txBox="1"/>
          <p:nvPr>
            <p:ph type="body" idx="1"/>
          </p:nvPr>
        </p:nvSpPr>
        <p:spPr>
          <a:xfrm>
            <a:off x="1097280" y="1845734"/>
            <a:ext cx="10538460" cy="4372186"/>
          </a:xfrm>
          <a:prstGeom prst="rect">
            <a:avLst/>
          </a:prstGeom>
        </p:spPr>
        <p:txBody>
          <a:bodyPr/>
          <a:lstStyle/>
          <a:p>
            <a:pPr algn="l" rtl="0">
              <a:defRPr/>
            </a:pPr>
            <a:r>
              <a:t>Emotion clearly involves both cognitive and physical responses to stimuli</a:t>
            </a:r>
          </a:p>
          <a:p>
            <a:pPr algn="l" rtl="0">
              <a:defRPr/>
            </a:pPr>
            <a:r>
              <a:t>The biological response to physical stimuli is called affect</a:t>
            </a:r>
          </a:p>
          <a:p>
            <a:pPr algn="l" rtl="0">
              <a:defRPr/>
            </a:pPr>
            <a:r>
              <a:t>Affect influences how we respond to situations</a:t>
            </a:r>
          </a:p>
          <a:p>
            <a:pPr lvl="1" algn="l" rtl="0">
              <a:spcBef>
                <a:spcPts val="400"/>
              </a:spcBef>
              <a:defRPr/>
            </a:pPr>
            <a:r>
              <a:t>positive 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® </a:t>
            </a:r>
            <a:r>
              <a:t>creative problem solving</a:t>
            </a:r>
          </a:p>
          <a:p>
            <a:pPr lvl="1" algn="l" rtl="0">
              <a:spcBef>
                <a:spcPts val="400"/>
              </a:spcBef>
              <a:defRPr/>
            </a:pPr>
            <a:r>
              <a:t>negative 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® </a:t>
            </a:r>
            <a:r>
              <a:t>narrow thinking</a:t>
            </a:r>
          </a:p>
          <a:p>
            <a:pPr lvl="1" algn="l" rtl="0">
              <a:spcBef>
                <a:spcPts val="400"/>
              </a:spcBef>
              <a:defRPr/>
            </a:pPr>
          </a:p>
          <a:p>
            <a:pPr lvl="1" algn="l" rtl="0">
              <a:spcBef>
                <a:spcPts val="400"/>
              </a:spcBef>
              <a:defRPr/>
            </a:pPr>
            <a:r>
              <a:t>“Negative affect can make it harder to do even easy tasks; positive affect can make it easier to do difficult tasks” </a:t>
            </a:r>
            <a:r>
              <a:t>   </a:t>
            </a:r>
            <a:r>
              <a:t>(Donald Norman)</a:t>
            </a:r>
          </a:p>
          <a:p>
            <a:pPr algn="l" rtl="0">
              <a:defRPr/>
            </a:pPr>
            <a:r>
              <a:t>Implications for interface design</a:t>
            </a:r>
          </a:p>
          <a:p>
            <a:pPr lvl="1" algn="l" rtl="0">
              <a:spcBef>
                <a:spcPts val="400"/>
              </a:spcBef>
              <a:defRPr/>
            </a:pPr>
            <a:r>
              <a:t>stress will increase the difficulty of problem solving</a:t>
            </a:r>
          </a:p>
          <a:p>
            <a:pPr lvl="1" algn="l" rtl="0">
              <a:spcBef>
                <a:spcPts val="400"/>
              </a:spcBef>
              <a:defRPr/>
            </a:pPr>
            <a:r>
              <a:t>relaxed users will be more forgiving of shortcomings in design</a:t>
            </a:r>
          </a:p>
          <a:p>
            <a:pPr lvl="1" algn="l" rtl="0">
              <a:spcBef>
                <a:spcPts val="400"/>
              </a:spcBef>
              <a:defRPr/>
            </a:pPr>
            <a:r>
              <a:t>visually pleasing and rewarding interfaces will increase positive affect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Individual differences</a:t>
            </a:r>
          </a:p>
        </p:txBody>
      </p:sp>
      <p:sp>
        <p:nvSpPr>
          <p:cNvPr id="206" name="Rectangle 3"/>
          <p:cNvSpPr txBox="1"/>
          <p:nvPr>
            <p:ph type="body" idx="1"/>
          </p:nvPr>
        </p:nvSpPr>
        <p:spPr>
          <a:xfrm>
            <a:off x="1097280" y="1845734"/>
            <a:ext cx="9761220" cy="3549227"/>
          </a:xfrm>
          <a:prstGeom prst="rect">
            <a:avLst/>
          </a:prstGeom>
        </p:spPr>
        <p:txBody>
          <a:bodyPr/>
          <a:lstStyle/>
          <a:p>
            <a:pPr marL="78638" indent="-78638" algn="l" defTabSz="786384" rtl="0">
              <a:spcBef>
                <a:spcPts val="1000"/>
              </a:spcBef>
              <a:defRPr sz="2752"/>
            </a:pPr>
            <a:r>
              <a:t>long term</a:t>
            </a:r>
            <a:br/>
            <a:r>
              <a:t>	–  sex, physical and intellectual abilities</a:t>
            </a:r>
          </a:p>
          <a:p>
            <a:pPr marL="78638" indent="-78638" algn="l" defTabSz="786384" rtl="0">
              <a:spcBef>
                <a:spcPts val="1000"/>
              </a:spcBef>
              <a:defRPr sz="2752"/>
            </a:pPr>
            <a:r>
              <a:t>short term</a:t>
            </a:r>
            <a:br/>
            <a:r>
              <a:t>	–  effect of stress or fatigue</a:t>
            </a:r>
          </a:p>
          <a:p>
            <a:pPr marL="78638" indent="-78638" algn="l" defTabSz="786384" rtl="0">
              <a:spcBef>
                <a:spcPts val="1000"/>
              </a:spcBef>
              <a:defRPr sz="2752"/>
            </a:pPr>
            <a:r>
              <a:t>changing</a:t>
            </a:r>
            <a:br/>
            <a:r>
              <a:t>	–  age</a:t>
            </a:r>
          </a:p>
          <a:p>
            <a:pPr marL="78638" indent="-78638" algn="l" defTabSz="786384" rtl="0">
              <a:spcBef>
                <a:spcPts val="1000"/>
              </a:spcBef>
              <a:defRPr sz="1376"/>
            </a:pPr>
          </a:p>
          <a:p>
            <a:pPr marL="78638" indent="-78638" algn="l" defTabSz="786384" rtl="0">
              <a:spcBef>
                <a:spcPts val="1000"/>
              </a:spcBef>
              <a:buSzTx/>
              <a:buNone/>
              <a:defRPr sz="2752"/>
            </a:pPr>
            <a:r>
              <a:t>Ask yourself: will design decision exclude section of user population?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Psychology and the Design of Interactive System</a:t>
            </a:r>
          </a:p>
        </p:txBody>
      </p:sp>
      <p:sp>
        <p:nvSpPr>
          <p:cNvPr id="209" name="Rectangle 3"/>
          <p:cNvSpPr txBox="1"/>
          <p:nvPr>
            <p:ph type="body" idx="1"/>
          </p:nvPr>
        </p:nvSpPr>
        <p:spPr>
          <a:xfrm>
            <a:off x="1097280" y="1845734"/>
            <a:ext cx="10058401" cy="4023360"/>
          </a:xfrm>
          <a:prstGeom prst="rect">
            <a:avLst/>
          </a:prstGeom>
        </p:spPr>
        <p:txBody>
          <a:bodyPr/>
          <a:lstStyle/>
          <a:p>
            <a:pPr marL="88696" indent="-88696" algn="l" defTabSz="886968" rtl="0">
              <a:spcBef>
                <a:spcPts val="1100"/>
              </a:spcBef>
              <a:tabLst>
                <a:tab pos="1384300" algn="l"/>
              </a:tabLst>
              <a:defRPr sz="2716"/>
            </a:pPr>
            <a:r>
              <a:t>Some direct applications</a:t>
            </a:r>
          </a:p>
          <a:p>
            <a:pPr lvl="1" marL="372526" indent="-177393" algn="l" defTabSz="886968" rtl="0">
              <a:spcBef>
                <a:spcPts val="300"/>
              </a:spcBef>
              <a:tabLst>
                <a:tab pos="1384300" algn="l"/>
              </a:tabLst>
              <a:defRPr sz="2328"/>
            </a:pPr>
            <a:r>
              <a:t>e.g.	blue acuity is poor</a:t>
            </a:r>
            <a:br/>
            <a:r>
              <a:t>	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Þ</a:t>
            </a:r>
            <a:r>
              <a:t> blue should not be used for important detail</a:t>
            </a:r>
            <a:endParaRPr sz="2716"/>
          </a:p>
          <a:p>
            <a:pPr marL="88696" indent="-88696" algn="l" defTabSz="886968" rtl="0">
              <a:spcBef>
                <a:spcPts val="1100"/>
              </a:spcBef>
              <a:tabLst>
                <a:tab pos="1384300" algn="l"/>
              </a:tabLst>
              <a:defRPr sz="2716"/>
            </a:pPr>
            <a:r>
              <a:t>However, correct application generally requires understanding of context in psychology, and an understanding of particular experimental conditions</a:t>
            </a:r>
          </a:p>
          <a:p>
            <a:pPr marL="88696" indent="-88696" algn="l" defTabSz="886968" rtl="0">
              <a:spcBef>
                <a:spcPts val="1100"/>
              </a:spcBef>
              <a:tabLst>
                <a:tab pos="1384300" algn="l"/>
              </a:tabLst>
              <a:defRPr sz="2716"/>
            </a:pPr>
            <a:r>
              <a:t>A lot of knowledge has been distilled in</a:t>
            </a:r>
          </a:p>
          <a:p>
            <a:pPr lvl="1" marL="372526" indent="-177393" algn="l" defTabSz="886968" rtl="0">
              <a:spcBef>
                <a:spcPts val="300"/>
              </a:spcBef>
              <a:tabLst>
                <a:tab pos="1384300" algn="l"/>
              </a:tabLst>
              <a:defRPr sz="2328"/>
            </a:pPr>
            <a:r>
              <a:t>guidelines (chap 7)</a:t>
            </a:r>
            <a:endParaRPr sz="1746"/>
          </a:p>
          <a:p>
            <a:pPr lvl="1" marL="372526" indent="-177393" algn="l" defTabSz="886968" rtl="0">
              <a:spcBef>
                <a:spcPts val="300"/>
              </a:spcBef>
              <a:tabLst>
                <a:tab pos="1384300" algn="l"/>
              </a:tabLst>
              <a:defRPr sz="2328"/>
            </a:pPr>
            <a:r>
              <a:t>cognitive models (chap 12)</a:t>
            </a:r>
            <a:endParaRPr sz="1746"/>
          </a:p>
          <a:p>
            <a:pPr lvl="1" marL="372526" indent="-177393" algn="l" defTabSz="886968" rtl="0">
              <a:spcBef>
                <a:spcPts val="300"/>
              </a:spcBef>
              <a:tabLst>
                <a:tab pos="1384300" algn="l"/>
              </a:tabLst>
              <a:defRPr sz="2328"/>
            </a:pPr>
            <a:r>
              <a:t>experimental and analytic evaluation techniques (chap 9)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Rectangle 2"/>
          <p:cNvSpPr txBox="1"/>
          <p:nvPr>
            <p:ph type="ctrTitle"/>
          </p:nvPr>
        </p:nvSpPr>
        <p:spPr>
          <a:xfrm>
            <a:off x="2743200" y="1981200"/>
            <a:ext cx="6629400" cy="1219200"/>
          </a:xfrm>
          <a:prstGeom prst="rect">
            <a:avLst/>
          </a:prstGeom>
        </p:spPr>
        <p:txBody>
          <a:bodyPr anchor="ctr"/>
          <a:lstStyle/>
          <a:p>
            <a:pPr rtl="0">
              <a:spcBef>
                <a:spcPts val="2800"/>
              </a:spcBef>
              <a:defRPr sz="4000">
                <a:solidFill>
                  <a:srgbClr val="2E005D"/>
                </a:solidFill>
              </a:defRPr>
            </a:pPr>
          </a:p>
        </p:txBody>
      </p:sp>
      <p:sp>
        <p:nvSpPr>
          <p:cNvPr id="212" name="Rectangle 3"/>
          <p:cNvSpPr txBox="1"/>
          <p:nvPr>
            <p:ph type="subTitle" sz="quarter" idx="1"/>
          </p:nvPr>
        </p:nvSpPr>
        <p:spPr>
          <a:xfrm>
            <a:off x="2895600" y="3352800"/>
            <a:ext cx="6400800" cy="2286000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pPr rtl="0">
              <a:defRPr/>
            </a:pPr>
            <a:r>
              <a:t>the computer</a:t>
            </a:r>
          </a:p>
        </p:txBody>
      </p:sp>
      <p:grpSp>
        <p:nvGrpSpPr>
          <p:cNvPr id="220" name="Group 4"/>
          <p:cNvGrpSpPr/>
          <p:nvPr/>
        </p:nvGrpSpPr>
        <p:grpSpPr>
          <a:xfrm>
            <a:off x="1524000" y="-1"/>
            <a:ext cx="9265920" cy="5986273"/>
            <a:chOff x="0" y="0"/>
            <a:chExt cx="9265920" cy="5986271"/>
          </a:xfrm>
        </p:grpSpPr>
        <p:sp>
          <p:nvSpPr>
            <p:cNvPr id="213" name="Rectangle 5"/>
            <p:cNvSpPr/>
            <p:nvPr/>
          </p:nvSpPr>
          <p:spPr>
            <a:xfrm>
              <a:off x="8262111" y="731655"/>
              <a:ext cx="1003809" cy="5254617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14" name="Rectangle 6"/>
            <p:cNvSpPr/>
            <p:nvPr/>
          </p:nvSpPr>
          <p:spPr>
            <a:xfrm>
              <a:off x="0" y="-1"/>
              <a:ext cx="9265920" cy="931199"/>
            </a:xfrm>
            <a:prstGeom prst="rect">
              <a:avLst/>
            </a:prstGeom>
            <a:solidFill>
              <a:srgbClr val="2E005D"/>
            </a:solidFill>
            <a:ln w="9525" cap="flat">
              <a:solidFill>
                <a:srgbClr val="2E005D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pic>
          <p:nvPicPr>
            <p:cNvPr id="215" name="Picture 7" descr="Picture 7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467103" y="0"/>
              <a:ext cx="5250689" cy="9311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6" name="Picture 8" descr="Picture 8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7721600" y="0"/>
              <a:ext cx="1081024" cy="9311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7" name="Picture 9" descr="Picture 9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0"/>
              <a:ext cx="1081025" cy="9311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8" name="Picture 10" descr="Picture 10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7206826" y="0"/>
              <a:ext cx="283127" cy="9311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9" name="Picture 11" descr="Picture 11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8982794" y="0"/>
              <a:ext cx="283126" cy="9311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The Computer</a:t>
            </a:r>
          </a:p>
        </p:txBody>
      </p:sp>
      <p:sp>
        <p:nvSpPr>
          <p:cNvPr id="223" name="Rectangle 3"/>
          <p:cNvSpPr txBox="1"/>
          <p:nvPr>
            <p:ph type="body" idx="1"/>
          </p:nvPr>
        </p:nvSpPr>
        <p:spPr>
          <a:xfrm>
            <a:off x="1097280" y="1894501"/>
            <a:ext cx="10058401" cy="4023361"/>
          </a:xfrm>
          <a:prstGeom prst="rect">
            <a:avLst/>
          </a:prstGeom>
        </p:spPr>
        <p:txBody>
          <a:bodyPr/>
          <a:lstStyle/>
          <a:p>
            <a:pPr marL="95503" indent="-83565" algn="l" defTabSz="859536" rtl="0">
              <a:spcBef>
                <a:spcPts val="1100"/>
              </a:spcBef>
              <a:buFontTx/>
              <a:defRPr sz="2632"/>
            </a:pPr>
            <a:r>
              <a:t>a computer system is made up of various elements</a:t>
            </a:r>
          </a:p>
          <a:p>
            <a:pPr marL="95503" indent="-83565" algn="l" defTabSz="859536" rtl="0">
              <a:spcBef>
                <a:spcPts val="1100"/>
              </a:spcBef>
              <a:buFontTx/>
              <a:defRPr sz="2632"/>
            </a:pPr>
            <a:r>
              <a:t>each of these elements affects the interaction</a:t>
            </a:r>
          </a:p>
          <a:p>
            <a:pPr lvl="1" marL="626744" indent="-171907" algn="l" defTabSz="859536" rtl="0">
              <a:spcBef>
                <a:spcPts val="300"/>
              </a:spcBef>
              <a:defRPr sz="2632"/>
            </a:pPr>
            <a:r>
              <a:t>input devices 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–</a:t>
            </a:r>
            <a:r>
              <a:t> </a:t>
            </a:r>
            <a:r>
              <a:rPr sz="2256"/>
              <a:t>text entry and pointing</a:t>
            </a:r>
          </a:p>
          <a:p>
            <a:pPr lvl="1" marL="626744" indent="-171907" algn="l" defTabSz="859536" rtl="0">
              <a:spcBef>
                <a:spcPts val="300"/>
              </a:spcBef>
              <a:defRPr sz="2632"/>
            </a:pPr>
            <a:r>
              <a:t>output devices 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–</a:t>
            </a:r>
            <a:r>
              <a:t> </a:t>
            </a:r>
            <a:r>
              <a:rPr sz="2256"/>
              <a:t>screen (small&amp;large), digital paper</a:t>
            </a:r>
            <a:endParaRPr sz="1692"/>
          </a:p>
          <a:p>
            <a:pPr lvl="1" marL="626744" indent="-171907" algn="l" defTabSz="859536" rtl="0">
              <a:spcBef>
                <a:spcPts val="300"/>
              </a:spcBef>
              <a:defRPr sz="2256"/>
            </a:pPr>
            <a:r>
              <a:t>virtual reality 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–</a:t>
            </a:r>
            <a:r>
              <a:t> special interaction and display devices</a:t>
            </a:r>
            <a:endParaRPr sz="1692"/>
          </a:p>
          <a:p>
            <a:pPr lvl="1" marL="626744" indent="-171907" algn="l" defTabSz="859536" rtl="0">
              <a:spcBef>
                <a:spcPts val="300"/>
              </a:spcBef>
              <a:defRPr sz="2256"/>
            </a:pPr>
            <a:r>
              <a:t>physical interaction 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–</a:t>
            </a:r>
            <a:r>
              <a:t> e.g. sound, haptic, bio-sensing</a:t>
            </a:r>
          </a:p>
          <a:p>
            <a:pPr lvl="1" marL="626744" indent="-171907" algn="l" defTabSz="859536" rtl="0">
              <a:spcBef>
                <a:spcPts val="300"/>
              </a:spcBef>
              <a:defRPr sz="2632"/>
            </a:pPr>
            <a:r>
              <a:t>paper 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–</a:t>
            </a:r>
            <a:r>
              <a:t> </a:t>
            </a:r>
            <a:r>
              <a:rPr sz="2256"/>
              <a:t>as output (print) and input (scan)</a:t>
            </a:r>
          </a:p>
          <a:p>
            <a:pPr lvl="1" marL="626744" indent="-171907" algn="l" defTabSz="859536" rtl="0">
              <a:spcBef>
                <a:spcPts val="300"/>
              </a:spcBef>
              <a:defRPr sz="2632"/>
            </a:pPr>
            <a:r>
              <a:t>memory 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–</a:t>
            </a:r>
            <a:r>
              <a:t> </a:t>
            </a:r>
            <a:r>
              <a:rPr sz="2256"/>
              <a:t>RAM &amp; permanent media, capacity &amp; access</a:t>
            </a:r>
          </a:p>
          <a:p>
            <a:pPr lvl="1" marL="626744" indent="-171907" algn="l" defTabSz="859536" rtl="0">
              <a:spcBef>
                <a:spcPts val="300"/>
              </a:spcBef>
              <a:defRPr sz="2632"/>
            </a:pPr>
            <a:r>
              <a:t>processing 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–</a:t>
            </a:r>
            <a:r>
              <a:t> </a:t>
            </a:r>
            <a:r>
              <a:rPr sz="2256"/>
              <a:t>speed of processing, networks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Interacting with computers</a:t>
            </a:r>
          </a:p>
        </p:txBody>
      </p:sp>
      <p:sp>
        <p:nvSpPr>
          <p:cNvPr id="226" name="Rectangle 3"/>
          <p:cNvSpPr txBox="1"/>
          <p:nvPr>
            <p:ph type="body" sz="quarter" idx="1"/>
          </p:nvPr>
        </p:nvSpPr>
        <p:spPr>
          <a:xfrm>
            <a:off x="2209800" y="1981200"/>
            <a:ext cx="7772400" cy="1295400"/>
          </a:xfrm>
          <a:prstGeom prst="rect">
            <a:avLst/>
          </a:prstGeom>
        </p:spPr>
        <p:txBody>
          <a:bodyPr/>
          <a:lstStyle/>
          <a:p>
            <a:pPr marL="190500" indent="-152400" algn="l" rtl="0">
              <a:buFontTx/>
              <a:defRPr sz="2400"/>
            </a:pPr>
            <a:r>
              <a:t>to understand human–</a:t>
            </a:r>
            <a:r>
              <a:rPr i="1"/>
              <a:t>computer</a:t>
            </a:r>
            <a:r>
              <a:t> interaction</a:t>
            </a:r>
            <a:br/>
            <a:r>
              <a:t>	… need to understand computers!</a:t>
            </a:r>
          </a:p>
        </p:txBody>
      </p:sp>
      <p:pic>
        <p:nvPicPr>
          <p:cNvPr id="22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6599238" y="3505203"/>
            <a:ext cx="1173163" cy="105727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1" name="AutoShape 5"/>
          <p:cNvGrpSpPr/>
          <p:nvPr/>
        </p:nvGrpSpPr>
        <p:grpSpPr>
          <a:xfrm>
            <a:off x="4160837" y="4800600"/>
            <a:ext cx="838201" cy="838200"/>
            <a:chOff x="0" y="0"/>
            <a:chExt cx="838200" cy="838200"/>
          </a:xfrm>
        </p:grpSpPr>
        <p:sp>
          <p:nvSpPr>
            <p:cNvPr id="228" name="Circle"/>
            <p:cNvSpPr/>
            <p:nvPr/>
          </p:nvSpPr>
          <p:spPr>
            <a:xfrm>
              <a:off x="0" y="0"/>
              <a:ext cx="838200" cy="838200"/>
            </a:xfrm>
            <a:prstGeom prst="ellipse">
              <a:avLst/>
            </a:prstGeom>
            <a:solidFill>
              <a:srgbClr val="FFFF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9" name="Shape"/>
            <p:cNvSpPr/>
            <p:nvPr/>
          </p:nvSpPr>
          <p:spPr>
            <a:xfrm>
              <a:off x="241176" y="250102"/>
              <a:ext cx="355848" cy="87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1186" y="0"/>
                    <a:pt x="2650" y="0"/>
                  </a:cubicBezTo>
                  <a:cubicBezTo>
                    <a:pt x="4113" y="0"/>
                    <a:pt x="5300" y="4835"/>
                    <a:pt x="5300" y="10800"/>
                  </a:cubicBezTo>
                  <a:cubicBezTo>
                    <a:pt x="5300" y="16765"/>
                    <a:pt x="4113" y="21600"/>
                    <a:pt x="2650" y="21600"/>
                  </a:cubicBezTo>
                  <a:cubicBezTo>
                    <a:pt x="1186" y="21600"/>
                    <a:pt x="0" y="16765"/>
                    <a:pt x="0" y="10800"/>
                  </a:cubicBezTo>
                  <a:moveTo>
                    <a:pt x="16300" y="10800"/>
                  </a:moveTo>
                  <a:cubicBezTo>
                    <a:pt x="16300" y="4835"/>
                    <a:pt x="17487" y="0"/>
                    <a:pt x="18950" y="0"/>
                  </a:cubicBezTo>
                  <a:cubicBezTo>
                    <a:pt x="20414" y="0"/>
                    <a:pt x="21600" y="4835"/>
                    <a:pt x="21600" y="10800"/>
                  </a:cubicBezTo>
                  <a:cubicBezTo>
                    <a:pt x="21600" y="16765"/>
                    <a:pt x="20414" y="21600"/>
                    <a:pt x="18950" y="21600"/>
                  </a:cubicBezTo>
                  <a:cubicBezTo>
                    <a:pt x="17487" y="21600"/>
                    <a:pt x="16300" y="16765"/>
                    <a:pt x="16300" y="10800"/>
                  </a:cubicBezTo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30" name="Shape"/>
            <p:cNvSpPr/>
            <p:nvPr/>
          </p:nvSpPr>
          <p:spPr>
            <a:xfrm>
              <a:off x="0" y="0"/>
              <a:ext cx="838200" cy="838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215" y="7570"/>
                  </a:moveTo>
                  <a:cubicBezTo>
                    <a:pt x="6215" y="6949"/>
                    <a:pt x="6719" y="6445"/>
                    <a:pt x="7340" y="6445"/>
                  </a:cubicBezTo>
                  <a:cubicBezTo>
                    <a:pt x="7961" y="6445"/>
                    <a:pt x="8465" y="6949"/>
                    <a:pt x="8465" y="7570"/>
                  </a:cubicBezTo>
                  <a:cubicBezTo>
                    <a:pt x="8465" y="8191"/>
                    <a:pt x="7961" y="8695"/>
                    <a:pt x="7340" y="8695"/>
                  </a:cubicBezTo>
                  <a:cubicBezTo>
                    <a:pt x="6719" y="8695"/>
                    <a:pt x="6215" y="8191"/>
                    <a:pt x="6215" y="7570"/>
                  </a:cubicBezTo>
                  <a:moveTo>
                    <a:pt x="13135" y="7570"/>
                  </a:moveTo>
                  <a:cubicBezTo>
                    <a:pt x="13135" y="6949"/>
                    <a:pt x="13639" y="6445"/>
                    <a:pt x="14260" y="6445"/>
                  </a:cubicBezTo>
                  <a:cubicBezTo>
                    <a:pt x="14881" y="6445"/>
                    <a:pt x="15385" y="6949"/>
                    <a:pt x="15385" y="7570"/>
                  </a:cubicBezTo>
                  <a:cubicBezTo>
                    <a:pt x="15385" y="8191"/>
                    <a:pt x="14881" y="8695"/>
                    <a:pt x="14260" y="8695"/>
                  </a:cubicBezTo>
                  <a:cubicBezTo>
                    <a:pt x="13639" y="8695"/>
                    <a:pt x="13135" y="8191"/>
                    <a:pt x="13135" y="7570"/>
                  </a:cubicBezTo>
                  <a:moveTo>
                    <a:pt x="4946" y="15510"/>
                  </a:moveTo>
                  <a:cubicBezTo>
                    <a:pt x="8849" y="18190"/>
                    <a:pt x="12747" y="18190"/>
                    <a:pt x="16640" y="15510"/>
                  </a:cubicBezTo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noFill/>
            <a:ln w="2857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232" name="Line 6"/>
          <p:cNvSpPr/>
          <p:nvPr/>
        </p:nvSpPr>
        <p:spPr>
          <a:xfrm flipV="1">
            <a:off x="4999037" y="4114799"/>
            <a:ext cx="1524001" cy="762002"/>
          </a:xfrm>
          <a:prstGeom prst="line">
            <a:avLst/>
          </a:prstGeom>
          <a:ln w="57150">
            <a:solidFill>
              <a:srgbClr val="2E005D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33" name="Line 7"/>
          <p:cNvSpPr/>
          <p:nvPr/>
        </p:nvSpPr>
        <p:spPr>
          <a:xfrm flipV="1">
            <a:off x="5151437" y="4419599"/>
            <a:ext cx="1524001" cy="762002"/>
          </a:xfrm>
          <a:prstGeom prst="line">
            <a:avLst/>
          </a:prstGeom>
          <a:ln w="57150">
            <a:solidFill>
              <a:srgbClr val="2E005D"/>
            </a:solidFill>
            <a:headEnd type="triangle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236" name="Group 12"/>
          <p:cNvGrpSpPr/>
          <p:nvPr/>
        </p:nvGrpSpPr>
        <p:grpSpPr>
          <a:xfrm>
            <a:off x="2203135" y="3309937"/>
            <a:ext cx="3054667" cy="1109663"/>
            <a:chOff x="0" y="0"/>
            <a:chExt cx="3054666" cy="1109661"/>
          </a:xfrm>
        </p:grpSpPr>
        <p:sp>
          <p:nvSpPr>
            <p:cNvPr id="234" name="Text Box 8"/>
            <p:cNvSpPr txBox="1"/>
            <p:nvPr/>
          </p:nvSpPr>
          <p:spPr>
            <a:xfrm>
              <a:off x="0" y="0"/>
              <a:ext cx="2795573" cy="878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algn="l">
                <a:defRPr sz="2000">
                  <a:latin typeface="Verdana"/>
                  <a:ea typeface="Verdana"/>
                  <a:cs typeface="Verdana"/>
                  <a:sym typeface="Verdana"/>
                </a:defRPr>
              </a:pPr>
              <a:r>
                <a:t>what goes in and out</a:t>
              </a:r>
              <a:br/>
              <a:r>
                <a:rPr sz="1600"/>
                <a:t>devices, paper,</a:t>
              </a:r>
              <a:br>
                <a:rPr sz="1600"/>
              </a:br>
              <a:r>
                <a:rPr sz="1600"/>
                <a:t>sensors, etc.</a:t>
              </a:r>
            </a:p>
          </p:txBody>
        </p:sp>
        <p:sp>
          <p:nvSpPr>
            <p:cNvPr id="235" name="Line 9"/>
            <p:cNvSpPr/>
            <p:nvPr/>
          </p:nvSpPr>
          <p:spPr>
            <a:xfrm>
              <a:off x="1835467" y="576262"/>
              <a:ext cx="1219200" cy="533400"/>
            </a:xfrm>
            <a:prstGeom prst="line">
              <a:avLst/>
            </a:prstGeom>
            <a:noFill/>
            <a:ln w="28575" cap="flat">
              <a:solidFill>
                <a:srgbClr val="FF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39" name="Group 13"/>
          <p:cNvGrpSpPr/>
          <p:nvPr/>
        </p:nvGrpSpPr>
        <p:grpSpPr>
          <a:xfrm>
            <a:off x="7619999" y="4419600"/>
            <a:ext cx="2238714" cy="1717041"/>
            <a:chOff x="0" y="0"/>
            <a:chExt cx="2238712" cy="1717039"/>
          </a:xfrm>
        </p:grpSpPr>
        <p:sp>
          <p:nvSpPr>
            <p:cNvPr id="237" name="Text Box 10"/>
            <p:cNvSpPr txBox="1"/>
            <p:nvPr/>
          </p:nvSpPr>
          <p:spPr>
            <a:xfrm>
              <a:off x="1270" y="838200"/>
              <a:ext cx="2237443" cy="878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algn="l">
                <a:defRPr sz="2000">
                  <a:latin typeface="Verdana"/>
                  <a:ea typeface="Verdana"/>
                  <a:cs typeface="Verdana"/>
                  <a:sym typeface="Verdana"/>
                </a:defRPr>
              </a:pPr>
              <a:r>
                <a:t>what can it do?</a:t>
              </a:r>
              <a:br/>
              <a:r>
                <a:rPr sz="1600"/>
                <a:t>memory, processing,</a:t>
              </a:r>
              <a:br>
                <a:rPr sz="1600"/>
              </a:br>
              <a:r>
                <a:rPr sz="1600"/>
                <a:t>networks</a:t>
              </a:r>
            </a:p>
          </p:txBody>
        </p:sp>
        <p:sp>
          <p:nvSpPr>
            <p:cNvPr id="238" name="Line 11"/>
            <p:cNvSpPr/>
            <p:nvPr/>
          </p:nvSpPr>
          <p:spPr>
            <a:xfrm flipH="1" flipV="1">
              <a:off x="0" y="-1"/>
              <a:ext cx="990601" cy="838202"/>
            </a:xfrm>
            <a:prstGeom prst="line">
              <a:avLst/>
            </a:prstGeom>
            <a:noFill/>
            <a:ln w="28575" cap="flat">
              <a:solidFill>
                <a:srgbClr val="FF0000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9" grpId="2"/>
      <p:bldP build="whole" bldLvl="1" animBg="1" rev="0" advAuto="0" spid="236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A ‘typical’ computer system</a:t>
            </a:r>
          </a:p>
        </p:txBody>
      </p:sp>
      <p:sp>
        <p:nvSpPr>
          <p:cNvPr id="242" name="Rectangle 3"/>
          <p:cNvSpPr txBox="1"/>
          <p:nvPr>
            <p:ph type="body" idx="1"/>
          </p:nvPr>
        </p:nvSpPr>
        <p:spPr>
          <a:xfrm>
            <a:off x="1097280" y="1845734"/>
            <a:ext cx="10058401" cy="4023360"/>
          </a:xfrm>
          <a:prstGeom prst="rect">
            <a:avLst/>
          </a:prstGeom>
        </p:spPr>
        <p:txBody>
          <a:bodyPr/>
          <a:lstStyle/>
          <a:p>
            <a:pPr marL="91439" indent="-91439" algn="l" rtl="0">
              <a:lnSpc>
                <a:spcPct val="72000"/>
              </a:lnSpc>
              <a:defRPr sz="1700"/>
            </a:pPr>
            <a:r>
              <a:t>screen, or monitor, on which there are windows</a:t>
            </a:r>
          </a:p>
          <a:p>
            <a:pPr marL="91439" indent="-91439" algn="l" rtl="0">
              <a:lnSpc>
                <a:spcPct val="72000"/>
              </a:lnSpc>
              <a:defRPr sz="1700"/>
            </a:pPr>
            <a:r>
              <a:t>keyboard</a:t>
            </a:r>
          </a:p>
          <a:p>
            <a:pPr marL="91439" indent="-91439" algn="l" rtl="0">
              <a:lnSpc>
                <a:spcPct val="72000"/>
              </a:lnSpc>
              <a:defRPr sz="1700"/>
            </a:pPr>
            <a:r>
              <a:t>mouse/trackpad</a:t>
            </a:r>
          </a:p>
          <a:p>
            <a:pPr marL="91439" indent="-91439" algn="l" rtl="0">
              <a:lnSpc>
                <a:spcPct val="72000"/>
              </a:lnSpc>
              <a:defRPr sz="1700"/>
            </a:pPr>
          </a:p>
          <a:p>
            <a:pPr marL="91439" indent="-91439" algn="l" rtl="0">
              <a:lnSpc>
                <a:spcPct val="72000"/>
              </a:lnSpc>
              <a:defRPr sz="1700"/>
            </a:pPr>
            <a:r>
              <a:t>variations</a:t>
            </a:r>
          </a:p>
          <a:p>
            <a:pPr lvl="1" algn="l" rtl="0">
              <a:lnSpc>
                <a:spcPct val="72000"/>
              </a:lnSpc>
              <a:spcBef>
                <a:spcPts val="400"/>
              </a:spcBef>
              <a:defRPr sz="1500"/>
            </a:pPr>
            <a:r>
              <a:t>desktop</a:t>
            </a:r>
          </a:p>
          <a:p>
            <a:pPr lvl="1" algn="l" rtl="0">
              <a:lnSpc>
                <a:spcPct val="72000"/>
              </a:lnSpc>
              <a:spcBef>
                <a:spcPts val="400"/>
              </a:spcBef>
              <a:defRPr sz="1500"/>
            </a:pPr>
            <a:r>
              <a:t>laptop</a:t>
            </a:r>
          </a:p>
          <a:p>
            <a:pPr lvl="1" algn="l" rtl="0">
              <a:lnSpc>
                <a:spcPct val="72000"/>
              </a:lnSpc>
              <a:spcBef>
                <a:spcPts val="400"/>
              </a:spcBef>
              <a:defRPr sz="1500"/>
            </a:pPr>
            <a:r>
              <a:t>PDA</a:t>
            </a:r>
          </a:p>
          <a:p>
            <a:pPr marL="91439" indent="-91439" algn="l" rtl="0">
              <a:lnSpc>
                <a:spcPct val="72000"/>
              </a:lnSpc>
              <a:defRPr sz="1700"/>
            </a:pPr>
          </a:p>
          <a:p>
            <a:pPr marL="91439" indent="-91439" algn="l" rtl="0">
              <a:lnSpc>
                <a:spcPct val="72000"/>
              </a:lnSpc>
              <a:defRPr sz="1700"/>
            </a:pPr>
          </a:p>
          <a:p>
            <a:pPr marL="91439" indent="-91439" algn="l" rtl="0">
              <a:lnSpc>
                <a:spcPct val="72000"/>
              </a:lnSpc>
              <a:buFontTx/>
              <a:defRPr sz="1700"/>
            </a:pPr>
            <a:r>
              <a:t>the devices dictate the styles of interaction that the system supports</a:t>
            </a:r>
          </a:p>
          <a:p>
            <a:pPr marL="91439" indent="-91439" algn="l" rtl="0">
              <a:lnSpc>
                <a:spcPct val="72000"/>
              </a:lnSpc>
              <a:buFontTx/>
              <a:defRPr sz="1700"/>
            </a:pPr>
            <a:r>
              <a:t>If we use different devices, then the interface will support a different style of interaction</a:t>
            </a:r>
          </a:p>
        </p:txBody>
      </p:sp>
      <p:pic>
        <p:nvPicPr>
          <p:cNvPr id="243" name="Object 4" descr="Object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62600" y="2438400"/>
            <a:ext cx="4610100" cy="25146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48" name="Group 10"/>
          <p:cNvGrpSpPr/>
          <p:nvPr/>
        </p:nvGrpSpPr>
        <p:grpSpPr>
          <a:xfrm>
            <a:off x="2370496" y="3300698"/>
            <a:ext cx="2700998" cy="790004"/>
            <a:chOff x="0" y="0"/>
            <a:chExt cx="2700997" cy="790003"/>
          </a:xfrm>
        </p:grpSpPr>
        <p:grpSp>
          <p:nvGrpSpPr>
            <p:cNvPr id="246" name="Group 8"/>
            <p:cNvGrpSpPr/>
            <p:nvPr/>
          </p:nvGrpSpPr>
          <p:grpSpPr>
            <a:xfrm>
              <a:off x="0" y="81844"/>
              <a:ext cx="1329397" cy="708160"/>
              <a:chOff x="0" y="0"/>
              <a:chExt cx="1329396" cy="708158"/>
            </a:xfrm>
          </p:grpSpPr>
          <p:sp>
            <p:nvSpPr>
              <p:cNvPr id="244" name="Text Box 5"/>
              <p:cNvSpPr txBox="1"/>
              <p:nvPr/>
            </p:nvSpPr>
            <p:spPr>
              <a:xfrm>
                <a:off x="0" y="0"/>
                <a:ext cx="445478" cy="70815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400">
                    <a:solidFill>
                      <a:srgbClr val="FF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?</a:t>
                </a:r>
              </a:p>
            </p:txBody>
          </p:sp>
          <p:sp>
            <p:nvSpPr>
              <p:cNvPr id="245" name="Line 7"/>
              <p:cNvSpPr/>
              <p:nvPr/>
            </p:nvSpPr>
            <p:spPr>
              <a:xfrm flipV="1">
                <a:off x="491197" y="0"/>
                <a:ext cx="838200" cy="304800"/>
              </a:xfrm>
              <a:prstGeom prst="line">
                <a:avLst/>
              </a:prstGeom>
              <a:noFill/>
              <a:ln w="57150" cap="flat">
                <a:solidFill>
                  <a:srgbClr val="FF0000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  <p:sp>
          <p:nvSpPr>
            <p:cNvPr id="247" name="Freeform 9"/>
            <p:cNvSpPr/>
            <p:nvPr/>
          </p:nvSpPr>
          <p:spPr>
            <a:xfrm>
              <a:off x="1176997" y="-1"/>
              <a:ext cx="1524001" cy="818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86" fill="norm" stroke="1" extrusionOk="0">
                  <a:moveTo>
                    <a:pt x="0" y="1372"/>
                  </a:moveTo>
                  <a:cubicBezTo>
                    <a:pt x="360" y="1372"/>
                    <a:pt x="720" y="1372"/>
                    <a:pt x="1080" y="1372"/>
                  </a:cubicBezTo>
                  <a:cubicBezTo>
                    <a:pt x="1440" y="1372"/>
                    <a:pt x="1800" y="-1714"/>
                    <a:pt x="2160" y="1372"/>
                  </a:cubicBezTo>
                  <a:cubicBezTo>
                    <a:pt x="2520" y="4457"/>
                    <a:pt x="2880" y="19886"/>
                    <a:pt x="3240" y="19886"/>
                  </a:cubicBezTo>
                  <a:cubicBezTo>
                    <a:pt x="3600" y="19886"/>
                    <a:pt x="3780" y="1372"/>
                    <a:pt x="4320" y="1372"/>
                  </a:cubicBezTo>
                  <a:cubicBezTo>
                    <a:pt x="4860" y="1372"/>
                    <a:pt x="5940" y="19886"/>
                    <a:pt x="6480" y="19886"/>
                  </a:cubicBezTo>
                  <a:cubicBezTo>
                    <a:pt x="7020" y="19886"/>
                    <a:pt x="7020" y="1372"/>
                    <a:pt x="7560" y="1372"/>
                  </a:cubicBezTo>
                  <a:cubicBezTo>
                    <a:pt x="8100" y="1372"/>
                    <a:pt x="9180" y="19886"/>
                    <a:pt x="9720" y="19886"/>
                  </a:cubicBezTo>
                  <a:cubicBezTo>
                    <a:pt x="10260" y="19886"/>
                    <a:pt x="10260" y="1372"/>
                    <a:pt x="10800" y="1372"/>
                  </a:cubicBezTo>
                  <a:cubicBezTo>
                    <a:pt x="11340" y="1372"/>
                    <a:pt x="12420" y="19886"/>
                    <a:pt x="12960" y="19886"/>
                  </a:cubicBezTo>
                  <a:cubicBezTo>
                    <a:pt x="13500" y="19886"/>
                    <a:pt x="13500" y="1372"/>
                    <a:pt x="14040" y="1372"/>
                  </a:cubicBezTo>
                  <a:cubicBezTo>
                    <a:pt x="14580" y="1372"/>
                    <a:pt x="15480" y="19886"/>
                    <a:pt x="16200" y="19886"/>
                  </a:cubicBezTo>
                  <a:cubicBezTo>
                    <a:pt x="16920" y="19886"/>
                    <a:pt x="17820" y="1372"/>
                    <a:pt x="18360" y="1372"/>
                  </a:cubicBezTo>
                  <a:cubicBezTo>
                    <a:pt x="18900" y="1372"/>
                    <a:pt x="18900" y="19886"/>
                    <a:pt x="19440" y="19886"/>
                  </a:cubicBezTo>
                  <a:cubicBezTo>
                    <a:pt x="19980" y="19886"/>
                    <a:pt x="20790" y="10629"/>
                    <a:pt x="21600" y="1372"/>
                  </a:cubicBezTo>
                </a:path>
              </a:pathLst>
            </a:custGeom>
            <a:noFill/>
            <a:ln w="38100" cap="flat">
              <a:solidFill>
                <a:srgbClr val="FFC5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8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How many computers …</a:t>
            </a:r>
          </a:p>
        </p:txBody>
      </p:sp>
      <p:sp>
        <p:nvSpPr>
          <p:cNvPr id="251" name="Rectangle 3"/>
          <p:cNvSpPr txBox="1"/>
          <p:nvPr>
            <p:ph type="body" sz="half" idx="1"/>
          </p:nvPr>
        </p:nvSpPr>
        <p:spPr>
          <a:xfrm>
            <a:off x="1097279" y="1845734"/>
            <a:ext cx="4937762" cy="4023360"/>
          </a:xfrm>
          <a:prstGeom prst="rect">
            <a:avLst/>
          </a:prstGeom>
        </p:spPr>
        <p:txBody>
          <a:bodyPr/>
          <a:lstStyle/>
          <a:p>
            <a:pPr marL="0" indent="0" algn="l" rtl="0">
              <a:buFontTx/>
              <a:defRPr sz="2400"/>
            </a:pPr>
            <a:r>
              <a:t>in your house?</a:t>
            </a:r>
          </a:p>
          <a:p>
            <a:pPr lvl="1" marL="476250" algn="l" rtl="0">
              <a:spcBef>
                <a:spcPts val="400"/>
              </a:spcBef>
              <a:defRPr sz="1200"/>
            </a:pPr>
          </a:p>
          <a:p>
            <a:pPr lvl="1" marL="457961" indent="-164591" algn="l" rtl="0">
              <a:spcBef>
                <a:spcPts val="400"/>
              </a:spcBef>
              <a:defRPr/>
            </a:pPr>
            <a:r>
              <a:t>PC</a:t>
            </a:r>
          </a:p>
          <a:p>
            <a:pPr lvl="1" marL="457961" indent="-164591" algn="l" rtl="0">
              <a:spcBef>
                <a:spcPts val="400"/>
              </a:spcBef>
              <a:defRPr/>
            </a:pPr>
            <a:r>
              <a:t>TV, VCR, DVD, HiFi, cable/satellite TV</a:t>
            </a:r>
          </a:p>
          <a:p>
            <a:pPr lvl="1" marL="457961" indent="-164591" algn="l" rtl="0">
              <a:spcBef>
                <a:spcPts val="400"/>
              </a:spcBef>
              <a:defRPr/>
            </a:pPr>
            <a:r>
              <a:t>microwave, cooker, washing machine</a:t>
            </a:r>
          </a:p>
          <a:p>
            <a:pPr lvl="1" marL="457961" indent="-164591" algn="l" rtl="0">
              <a:spcBef>
                <a:spcPts val="400"/>
              </a:spcBef>
              <a:defRPr/>
            </a:pPr>
            <a:r>
              <a:t>central heating</a:t>
            </a:r>
          </a:p>
          <a:p>
            <a:pPr lvl="1" marL="457961" indent="-164591" algn="l" rtl="0">
              <a:spcBef>
                <a:spcPts val="400"/>
              </a:spcBef>
              <a:defRPr/>
            </a:pPr>
            <a:r>
              <a:t>security system</a:t>
            </a:r>
          </a:p>
          <a:p>
            <a:pPr marL="0" indent="0" algn="l" rtl="0">
              <a:defRPr sz="2400"/>
            </a:pPr>
          </a:p>
          <a:p>
            <a:pPr lvl="1" marL="457961" indent="-164591" algn="l" rtl="0">
              <a:spcBef>
                <a:spcPts val="400"/>
              </a:spcBef>
              <a:buFontTx/>
              <a:buChar char=" "/>
              <a:defRPr/>
            </a:pPr>
            <a:r>
              <a:t>can you think of more?</a:t>
            </a:r>
          </a:p>
        </p:txBody>
      </p:sp>
      <p:sp>
        <p:nvSpPr>
          <p:cNvPr id="252" name="Rectangle 4"/>
          <p:cNvSpPr txBox="1"/>
          <p:nvPr/>
        </p:nvSpPr>
        <p:spPr>
          <a:xfrm>
            <a:off x="6217920" y="1891454"/>
            <a:ext cx="4937761" cy="3931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marL="91439" indent="-91439" algn="l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Char char=" "/>
              <a:defRPr sz="2400">
                <a:solidFill>
                  <a:srgbClr val="404040"/>
                </a:solidFill>
              </a:defRPr>
            </a:pPr>
            <a:r>
              <a:t>in your pockets?</a:t>
            </a:r>
            <a:endParaRPr sz="2000"/>
          </a:p>
          <a:p>
            <a:pPr lvl="1" marL="384047" indent="-182879" algn="l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SzPct val="100000"/>
              <a:buFont typeface="Calibri"/>
              <a:buChar char="◦"/>
              <a:defRPr sz="1200">
                <a:solidFill>
                  <a:srgbClr val="404040"/>
                </a:solidFill>
              </a:defRPr>
            </a:pPr>
          </a:p>
          <a:p>
            <a:pPr lvl="1" marL="384047" indent="-182879" algn="l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SzPct val="100000"/>
              <a:buFont typeface="Calibri"/>
              <a:buChar char="◦"/>
              <a:defRPr sz="2000">
                <a:solidFill>
                  <a:srgbClr val="404040"/>
                </a:solidFill>
              </a:defRPr>
            </a:pPr>
            <a:r>
              <a:t>PDA</a:t>
            </a:r>
          </a:p>
          <a:p>
            <a:pPr lvl="1" marL="384047" indent="-182879" algn="l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SzPct val="100000"/>
              <a:buFont typeface="Calibri"/>
              <a:buChar char="◦"/>
              <a:defRPr sz="2000">
                <a:solidFill>
                  <a:srgbClr val="404040"/>
                </a:solidFill>
              </a:defRPr>
            </a:pPr>
            <a:r>
              <a:t>phone, camera</a:t>
            </a:r>
          </a:p>
          <a:p>
            <a:pPr lvl="1" marL="384047" indent="-182879" algn="l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SzPct val="100000"/>
              <a:buFont typeface="Calibri"/>
              <a:buChar char="◦"/>
              <a:defRPr sz="2000">
                <a:solidFill>
                  <a:srgbClr val="404040"/>
                </a:solidFill>
              </a:defRPr>
            </a:pPr>
            <a:r>
              <a:t>smart card, card with magnetic strip?</a:t>
            </a:r>
          </a:p>
          <a:p>
            <a:pPr lvl="1" marL="384047" indent="-182879" algn="l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SzPct val="100000"/>
              <a:buFont typeface="Calibri"/>
              <a:buChar char="◦"/>
              <a:defRPr sz="2000">
                <a:solidFill>
                  <a:srgbClr val="404040"/>
                </a:solidFill>
              </a:defRPr>
            </a:pPr>
            <a:r>
              <a:t>electronic car key</a:t>
            </a:r>
          </a:p>
          <a:p>
            <a:pPr lvl="1" marL="384047" indent="-182879" algn="l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SzPct val="100000"/>
              <a:buFont typeface="Calibri"/>
              <a:buChar char="◦"/>
              <a:defRPr sz="2000">
                <a:solidFill>
                  <a:srgbClr val="404040"/>
                </a:solidFill>
              </a:defRPr>
            </a:pPr>
            <a:r>
              <a:t>USB memory</a:t>
            </a:r>
          </a:p>
          <a:p>
            <a:pPr marL="91439" indent="-91439" algn="l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defRPr sz="2400">
                <a:solidFill>
                  <a:srgbClr val="404040"/>
                </a:solidFill>
              </a:defRPr>
            </a:pPr>
          </a:p>
          <a:p>
            <a:pPr lvl="1" marL="384047" indent="-182879" algn="l">
              <a:lnSpc>
                <a:spcPct val="90000"/>
              </a:lnSpc>
              <a:spcBef>
                <a:spcPts val="400"/>
              </a:spcBef>
              <a:buClr>
                <a:schemeClr val="accent1"/>
              </a:buClr>
              <a:buSzPct val="100000"/>
              <a:buChar char=" "/>
              <a:defRPr sz="2000">
                <a:solidFill>
                  <a:srgbClr val="404040"/>
                </a:solidFill>
              </a:defRPr>
            </a:pPr>
            <a:r>
              <a:t>try your pockets and bags</a:t>
            </a:r>
          </a:p>
        </p:txBody>
      </p:sp>
      <p:pic>
        <p:nvPicPr>
          <p:cNvPr id="253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11312" y="609600"/>
            <a:ext cx="450851" cy="457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Richer interaction</a:t>
            </a:r>
          </a:p>
        </p:txBody>
      </p:sp>
      <p:grpSp>
        <p:nvGrpSpPr>
          <p:cNvPr id="265" name="Group 5"/>
          <p:cNvGrpSpPr/>
          <p:nvPr/>
        </p:nvGrpSpPr>
        <p:grpSpPr>
          <a:xfrm>
            <a:off x="4178299" y="2608263"/>
            <a:ext cx="838202" cy="1828801"/>
            <a:chOff x="0" y="0"/>
            <a:chExt cx="838200" cy="1828800"/>
          </a:xfrm>
        </p:grpSpPr>
        <p:grpSp>
          <p:nvGrpSpPr>
            <p:cNvPr id="259" name="AutoShape 6"/>
            <p:cNvGrpSpPr/>
            <p:nvPr/>
          </p:nvGrpSpPr>
          <p:grpSpPr>
            <a:xfrm>
              <a:off x="0" y="0"/>
              <a:ext cx="609600" cy="609600"/>
              <a:chOff x="0" y="0"/>
              <a:chExt cx="609600" cy="609600"/>
            </a:xfrm>
          </p:grpSpPr>
          <p:sp>
            <p:nvSpPr>
              <p:cNvPr id="256" name="Circle"/>
              <p:cNvSpPr/>
              <p:nvPr/>
            </p:nvSpPr>
            <p:spPr>
              <a:xfrm>
                <a:off x="0" y="0"/>
                <a:ext cx="609600" cy="609600"/>
              </a:xfrm>
              <a:prstGeom prst="ellipse">
                <a:avLst/>
              </a:prstGeom>
              <a:solidFill>
                <a:srgbClr val="E1B8B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257" name="Shape"/>
              <p:cNvSpPr/>
              <p:nvPr/>
            </p:nvSpPr>
            <p:spPr>
              <a:xfrm>
                <a:off x="175400" y="181891"/>
                <a:ext cx="258800" cy="63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10800"/>
                    </a:moveTo>
                    <a:cubicBezTo>
                      <a:pt x="0" y="4835"/>
                      <a:pt x="1186" y="0"/>
                      <a:pt x="2650" y="0"/>
                    </a:cubicBezTo>
                    <a:cubicBezTo>
                      <a:pt x="4113" y="0"/>
                      <a:pt x="5300" y="4835"/>
                      <a:pt x="5300" y="10800"/>
                    </a:cubicBezTo>
                    <a:cubicBezTo>
                      <a:pt x="5300" y="16765"/>
                      <a:pt x="4113" y="21600"/>
                      <a:pt x="2650" y="21600"/>
                    </a:cubicBezTo>
                    <a:cubicBezTo>
                      <a:pt x="1186" y="21600"/>
                      <a:pt x="0" y="16765"/>
                      <a:pt x="0" y="10800"/>
                    </a:cubicBezTo>
                    <a:moveTo>
                      <a:pt x="16300" y="10800"/>
                    </a:moveTo>
                    <a:cubicBezTo>
                      <a:pt x="16300" y="4835"/>
                      <a:pt x="17487" y="0"/>
                      <a:pt x="18950" y="0"/>
                    </a:cubicBezTo>
                    <a:cubicBezTo>
                      <a:pt x="20414" y="0"/>
                      <a:pt x="21600" y="4835"/>
                      <a:pt x="21600" y="10800"/>
                    </a:cubicBezTo>
                    <a:cubicBezTo>
                      <a:pt x="21600" y="16765"/>
                      <a:pt x="20414" y="21600"/>
                      <a:pt x="18950" y="21600"/>
                    </a:cubicBezTo>
                    <a:cubicBezTo>
                      <a:pt x="17487" y="21600"/>
                      <a:pt x="16300" y="16765"/>
                      <a:pt x="16300" y="10800"/>
                    </a:cubicBezTo>
                  </a:path>
                </a:pathLst>
              </a:custGeom>
              <a:solidFill>
                <a:srgbClr val="000000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258" name="Shape"/>
              <p:cNvSpPr/>
              <p:nvPr/>
            </p:nvSpPr>
            <p:spPr>
              <a:xfrm>
                <a:off x="0" y="0"/>
                <a:ext cx="609600" cy="609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215" y="7570"/>
                    </a:moveTo>
                    <a:cubicBezTo>
                      <a:pt x="6215" y="6949"/>
                      <a:pt x="6719" y="6445"/>
                      <a:pt x="7340" y="6445"/>
                    </a:cubicBezTo>
                    <a:cubicBezTo>
                      <a:pt x="7961" y="6445"/>
                      <a:pt x="8465" y="6949"/>
                      <a:pt x="8465" y="7570"/>
                    </a:cubicBezTo>
                    <a:cubicBezTo>
                      <a:pt x="8465" y="8191"/>
                      <a:pt x="7961" y="8695"/>
                      <a:pt x="7340" y="8695"/>
                    </a:cubicBezTo>
                    <a:cubicBezTo>
                      <a:pt x="6719" y="8695"/>
                      <a:pt x="6215" y="8191"/>
                      <a:pt x="6215" y="7570"/>
                    </a:cubicBezTo>
                    <a:moveTo>
                      <a:pt x="13135" y="7570"/>
                    </a:moveTo>
                    <a:cubicBezTo>
                      <a:pt x="13135" y="6949"/>
                      <a:pt x="13639" y="6445"/>
                      <a:pt x="14260" y="6445"/>
                    </a:cubicBezTo>
                    <a:cubicBezTo>
                      <a:pt x="14881" y="6445"/>
                      <a:pt x="15385" y="6949"/>
                      <a:pt x="15385" y="7570"/>
                    </a:cubicBezTo>
                    <a:cubicBezTo>
                      <a:pt x="15385" y="8191"/>
                      <a:pt x="14881" y="8695"/>
                      <a:pt x="14260" y="8695"/>
                    </a:cubicBezTo>
                    <a:cubicBezTo>
                      <a:pt x="13639" y="8695"/>
                      <a:pt x="13135" y="8191"/>
                      <a:pt x="13135" y="7570"/>
                    </a:cubicBezTo>
                    <a:moveTo>
                      <a:pt x="4946" y="15510"/>
                    </a:moveTo>
                    <a:cubicBezTo>
                      <a:pt x="8849" y="18190"/>
                      <a:pt x="12747" y="18190"/>
                      <a:pt x="16640" y="15510"/>
                    </a:cubicBezTo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</a:path>
                </a:pathLst>
              </a:custGeom>
              <a:noFill/>
              <a:ln w="28575" cap="flat">
                <a:solidFill>
                  <a:srgbClr val="00000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/>
              </a:p>
            </p:txBody>
          </p:sp>
        </p:grpSp>
        <p:sp>
          <p:nvSpPr>
            <p:cNvPr id="260" name="Line 7"/>
            <p:cNvSpPr/>
            <p:nvPr/>
          </p:nvSpPr>
          <p:spPr>
            <a:xfrm flipH="1">
              <a:off x="304799" y="609600"/>
              <a:ext cx="1" cy="685800"/>
            </a:xfrm>
            <a:prstGeom prst="line">
              <a:avLst/>
            </a:prstGeom>
            <a:noFill/>
            <a:ln w="2857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1" name="Line 8"/>
            <p:cNvSpPr/>
            <p:nvPr/>
          </p:nvSpPr>
          <p:spPr>
            <a:xfrm>
              <a:off x="304799" y="838200"/>
              <a:ext cx="533402" cy="228600"/>
            </a:xfrm>
            <a:prstGeom prst="line">
              <a:avLst/>
            </a:prstGeom>
            <a:noFill/>
            <a:ln w="2857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2" name="Line 9"/>
            <p:cNvSpPr/>
            <p:nvPr/>
          </p:nvSpPr>
          <p:spPr>
            <a:xfrm flipH="1">
              <a:off x="0" y="838199"/>
              <a:ext cx="304800" cy="457202"/>
            </a:xfrm>
            <a:prstGeom prst="line">
              <a:avLst/>
            </a:prstGeom>
            <a:noFill/>
            <a:ln w="2857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3" name="Line 10"/>
            <p:cNvSpPr/>
            <p:nvPr/>
          </p:nvSpPr>
          <p:spPr>
            <a:xfrm flipH="1">
              <a:off x="152400" y="1219199"/>
              <a:ext cx="152400" cy="609602"/>
            </a:xfrm>
            <a:prstGeom prst="line">
              <a:avLst/>
            </a:prstGeom>
            <a:noFill/>
            <a:ln w="2857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4" name="Line 11"/>
            <p:cNvSpPr/>
            <p:nvPr/>
          </p:nvSpPr>
          <p:spPr>
            <a:xfrm>
              <a:off x="304799" y="1219200"/>
              <a:ext cx="152402" cy="609600"/>
            </a:xfrm>
            <a:prstGeom prst="line">
              <a:avLst/>
            </a:prstGeom>
            <a:noFill/>
            <a:ln w="2857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66" name="Rectangle 12"/>
          <p:cNvSpPr/>
          <p:nvPr/>
        </p:nvSpPr>
        <p:spPr>
          <a:xfrm>
            <a:off x="3187700" y="4513262"/>
            <a:ext cx="2590800" cy="76201"/>
          </a:xfrm>
          <a:prstGeom prst="rect">
            <a:avLst/>
          </a:prstGeom>
          <a:solidFill>
            <a:schemeClr val="accent1"/>
          </a:solidFill>
          <a:ln>
            <a:solidFill>
              <a:srgbClr val="000000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269" name="Group 13"/>
          <p:cNvGrpSpPr/>
          <p:nvPr/>
        </p:nvGrpSpPr>
        <p:grpSpPr>
          <a:xfrm>
            <a:off x="6140424" y="2686189"/>
            <a:ext cx="952552" cy="453748"/>
            <a:chOff x="0" y="0"/>
            <a:chExt cx="952551" cy="453746"/>
          </a:xfrm>
        </p:grpSpPr>
        <p:sp>
          <p:nvSpPr>
            <p:cNvPr id="267" name="AutoShape 14"/>
            <p:cNvSpPr/>
            <p:nvPr/>
          </p:nvSpPr>
          <p:spPr>
            <a:xfrm rot="15621083">
              <a:off x="60948" y="81073"/>
              <a:ext cx="304801" cy="381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EAC1C"/>
            </a:solidFill>
            <a:ln w="9525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68" name="Rectangle 15"/>
            <p:cNvSpPr/>
            <p:nvPr/>
          </p:nvSpPr>
          <p:spPr>
            <a:xfrm rot="21021083">
              <a:off x="321719" y="48930"/>
              <a:ext cx="609601" cy="304801"/>
            </a:xfrm>
            <a:prstGeom prst="rect">
              <a:avLst/>
            </a:prstGeom>
            <a:solidFill>
              <a:srgbClr val="6EAC1C"/>
            </a:solidFill>
            <a:ln w="9525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270" name="Line 16"/>
          <p:cNvSpPr/>
          <p:nvPr/>
        </p:nvSpPr>
        <p:spPr>
          <a:xfrm>
            <a:off x="6007099" y="4589463"/>
            <a:ext cx="1600202" cy="685800"/>
          </a:xfrm>
          <a:prstGeom prst="line">
            <a:avLst/>
          </a:prstGeom>
          <a:ln w="57150">
            <a:solidFill>
              <a:schemeClr val="accent2"/>
            </a:solidFill>
            <a:head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71" name="Line 17"/>
          <p:cNvSpPr/>
          <p:nvPr/>
        </p:nvSpPr>
        <p:spPr>
          <a:xfrm>
            <a:off x="5549899" y="3675062"/>
            <a:ext cx="2286001" cy="1295402"/>
          </a:xfrm>
          <a:prstGeom prst="line">
            <a:avLst/>
          </a:prstGeom>
          <a:ln w="57150">
            <a:solidFill>
              <a:schemeClr val="accent2"/>
            </a:solidFill>
            <a:head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72" name="Line 18"/>
          <p:cNvSpPr/>
          <p:nvPr/>
        </p:nvSpPr>
        <p:spPr>
          <a:xfrm>
            <a:off x="6934199" y="3276603"/>
            <a:ext cx="1282701" cy="1389064"/>
          </a:xfrm>
          <a:prstGeom prst="line">
            <a:avLst/>
          </a:prstGeom>
          <a:ln w="57150">
            <a:solidFill>
              <a:schemeClr val="accent2"/>
            </a:solidFill>
            <a:head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73" name="Text Box 19"/>
          <p:cNvSpPr txBox="1"/>
          <p:nvPr/>
        </p:nvSpPr>
        <p:spPr>
          <a:xfrm>
            <a:off x="8102908" y="4818062"/>
            <a:ext cx="1459891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latin typeface="Verdana"/>
                <a:ea typeface="Verdana"/>
                <a:cs typeface="Verdana"/>
                <a:sym typeface="Verdana"/>
              </a:defRPr>
            </a:pPr>
            <a:r>
              <a:t>sensors</a:t>
            </a:r>
          </a:p>
          <a:p>
            <a:pPr algn="ctr">
              <a:defRPr>
                <a:latin typeface="Verdana"/>
                <a:ea typeface="Verdana"/>
                <a:cs typeface="Verdana"/>
                <a:sym typeface="Verdana"/>
              </a:defRPr>
            </a:pPr>
            <a:r>
              <a:t>and devices</a:t>
            </a:r>
          </a:p>
          <a:p>
            <a:pPr algn="ctr">
              <a:defRPr>
                <a:latin typeface="Verdana"/>
                <a:ea typeface="Verdana"/>
                <a:cs typeface="Verdana"/>
                <a:sym typeface="Verdana"/>
              </a:defRPr>
            </a:pPr>
            <a:r>
              <a:t>everywhere</a:t>
            </a:r>
          </a:p>
        </p:txBody>
      </p:sp>
      <p:pic>
        <p:nvPicPr>
          <p:cNvPr id="274" name="Picture 20" descr="Picture 2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1900" y="2455863"/>
            <a:ext cx="1257300" cy="2057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Picture 21" descr="Picture 2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16500" y="3294062"/>
            <a:ext cx="234950" cy="722313"/>
          </a:xfrm>
          <a:prstGeom prst="rect">
            <a:avLst/>
          </a:prstGeom>
          <a:ln w="12700">
            <a:miter lim="400000"/>
          </a:ln>
        </p:spPr>
      </p:pic>
      <p:sp>
        <p:nvSpPr>
          <p:cNvPr id="276" name="Line 22"/>
          <p:cNvSpPr/>
          <p:nvPr/>
        </p:nvSpPr>
        <p:spPr>
          <a:xfrm>
            <a:off x="3873500" y="4284662"/>
            <a:ext cx="3505201" cy="1371602"/>
          </a:xfrm>
          <a:prstGeom prst="line">
            <a:avLst/>
          </a:prstGeom>
          <a:ln w="57150">
            <a:solidFill>
              <a:schemeClr val="accent2"/>
            </a:solidFill>
            <a:headEnd type="triangle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he hum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1200"/>
              </a:spcBef>
              <a:defRPr cap="all" spc="200" sz="4400">
                <a:solidFill>
                  <a:srgbClr val="344068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pPr rtl="0">
              <a:defRPr/>
            </a:pPr>
            <a:r>
              <a:t>the human</a:t>
            </a:r>
          </a:p>
        </p:txBody>
      </p:sp>
      <p:sp>
        <p:nvSpPr>
          <p:cNvPr id="124" name="Information Processing Mode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283463" indent="-82295" algn="l" rtl="0">
              <a:buChar char=" "/>
              <a:defRPr/>
            </a:pPr>
            <a:r>
              <a:t>Information Processing Model</a:t>
            </a:r>
          </a:p>
          <a:p>
            <a:pPr lvl="1" marL="561473" indent="-180473" algn="l" rtl="0">
              <a:buClrTx/>
              <a:buFontTx/>
              <a:buChar char="•"/>
              <a:defRPr/>
            </a:pPr>
            <a:r>
              <a:t>The perceptual system</a:t>
            </a:r>
          </a:p>
          <a:p>
            <a:pPr lvl="1" marL="561473" indent="-180473" algn="l" rtl="0">
              <a:buClrTx/>
              <a:buFontTx/>
              <a:buChar char="•"/>
              <a:defRPr/>
            </a:pPr>
            <a:r>
              <a:t>The motor system</a:t>
            </a:r>
          </a:p>
          <a:p>
            <a:pPr lvl="1" marL="561473" indent="-180473" algn="l" rtl="0">
              <a:buClrTx/>
              <a:buFontTx/>
              <a:buChar char="•"/>
              <a:defRPr/>
            </a:pPr>
            <a:r>
              <a:t>The cognitive system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it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text entry devices</a:t>
            </a:r>
          </a:p>
        </p:txBody>
      </p:sp>
      <p:sp>
        <p:nvSpPr>
          <p:cNvPr id="279" name="Rectangle 3"/>
          <p:cNvSpPr txBox="1"/>
          <p:nvPr>
            <p:ph type="body" idx="1"/>
          </p:nvPr>
        </p:nvSpPr>
        <p:spPr>
          <a:xfrm>
            <a:off x="1097279" y="1845734"/>
            <a:ext cx="10406464" cy="3947512"/>
          </a:xfrm>
          <a:prstGeom prst="rect">
            <a:avLst/>
          </a:prstGeom>
        </p:spPr>
        <p:txBody>
          <a:bodyPr/>
          <a:lstStyle/>
          <a:p>
            <a:pPr algn="l" rtl="0">
              <a:defRPr b="1"/>
            </a:pPr>
            <a:r>
              <a:t>Keyboards</a:t>
            </a:r>
            <a:r>
              <a:t> : </a:t>
            </a:r>
            <a:r>
              <a:rPr b="0"/>
              <a:t>Most common text input device</a:t>
            </a:r>
            <a:endParaRPr b="0"/>
          </a:p>
          <a:p>
            <a:pPr algn="l" rtl="0">
              <a:defRPr b="1"/>
            </a:pPr>
            <a:r>
              <a:t>Handwriting recognition :</a:t>
            </a:r>
            <a:r>
              <a:rPr b="0"/>
              <a:t>Text can be input into the computer, using a pen and a digesting tablet</a:t>
            </a:r>
            <a:endParaRPr b="0"/>
          </a:p>
          <a:p>
            <a:pPr algn="l" rtl="0">
              <a:defRPr b="1"/>
            </a:pPr>
            <a:r>
              <a:t>Speech recognition</a:t>
            </a:r>
            <a:r>
              <a:t>- </a:t>
            </a:r>
            <a:r>
              <a:t>Improving rapidly</a:t>
            </a:r>
          </a:p>
          <a:p>
            <a:pPr lvl="1" algn="l" rtl="0">
              <a:spcBef>
                <a:spcPts val="400"/>
              </a:spcBef>
              <a:defRPr/>
            </a:pPr>
            <a:r>
              <a:t>Most successful when:</a:t>
            </a:r>
          </a:p>
          <a:p>
            <a:pPr lvl="2" marL="566927" indent="-182879" algn="l" rtl="0">
              <a:spcBef>
                <a:spcPts val="400"/>
              </a:spcBef>
              <a:defRPr sz="1400"/>
            </a:pPr>
            <a:r>
              <a:t>single user – initial training and learns peculiarities</a:t>
            </a:r>
          </a:p>
          <a:p>
            <a:pPr lvl="2" marL="566927" indent="-182879" algn="l" rtl="0">
              <a:spcBef>
                <a:spcPts val="400"/>
              </a:spcBef>
              <a:defRPr sz="1400"/>
            </a:pPr>
            <a:r>
              <a:t>limited vocabulary systems</a:t>
            </a:r>
          </a:p>
          <a:p>
            <a:pPr algn="l" rtl="0">
              <a:defRPr b="1"/>
            </a:pPr>
            <a:r>
              <a:t>Numeric keypads</a:t>
            </a:r>
          </a:p>
          <a:p>
            <a:pPr lvl="2" marL="566927" indent="-182879" algn="l" rtl="0">
              <a:spcBef>
                <a:spcPts val="400"/>
              </a:spcBef>
              <a:defRPr sz="1400"/>
            </a:pPr>
            <a:r>
              <a:t>for entering numbers quickly:</a:t>
            </a:r>
          </a:p>
          <a:p>
            <a:pPr lvl="2" marL="566927" indent="-182879" algn="l" rtl="0">
              <a:spcBef>
                <a:spcPts val="400"/>
              </a:spcBef>
              <a:defRPr sz="1400"/>
            </a:pPr>
            <a:r>
              <a:t>calculator, PC keyboard</a:t>
            </a:r>
          </a:p>
          <a:p>
            <a:pPr lvl="2" marL="566927" indent="-182879" algn="l" rtl="0">
              <a:spcBef>
                <a:spcPts val="400"/>
              </a:spcBef>
              <a:defRPr sz="1400"/>
            </a:pPr>
            <a:r>
              <a:t>for telephones ,ATM like phone</a:t>
            </a:r>
          </a:p>
        </p:txBody>
      </p:sp>
      <p:grpSp>
        <p:nvGrpSpPr>
          <p:cNvPr id="389" name="Group 5"/>
          <p:cNvGrpSpPr/>
          <p:nvPr/>
        </p:nvGrpSpPr>
        <p:grpSpPr>
          <a:xfrm>
            <a:off x="7814592" y="3972819"/>
            <a:ext cx="1650466" cy="1740693"/>
            <a:chOff x="0" y="0"/>
            <a:chExt cx="1650464" cy="1740692"/>
          </a:xfrm>
        </p:grpSpPr>
        <p:sp>
          <p:nvSpPr>
            <p:cNvPr id="280" name="Rectangle 6"/>
            <p:cNvSpPr/>
            <p:nvPr/>
          </p:nvSpPr>
          <p:spPr>
            <a:xfrm>
              <a:off x="0" y="0"/>
              <a:ext cx="1650465" cy="1548539"/>
            </a:xfrm>
            <a:prstGeom prst="rect">
              <a:avLst/>
            </a:prstGeom>
            <a:solidFill>
              <a:srgbClr val="D77A00"/>
            </a:solidFill>
            <a:ln w="9525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grpSp>
          <p:nvGrpSpPr>
            <p:cNvPr id="289" name="AutoShape 7"/>
            <p:cNvGrpSpPr/>
            <p:nvPr/>
          </p:nvGrpSpPr>
          <p:grpSpPr>
            <a:xfrm>
              <a:off x="137538" y="424103"/>
              <a:ext cx="412617" cy="350663"/>
              <a:chOff x="0" y="0"/>
              <a:chExt cx="412615" cy="350661"/>
            </a:xfrm>
          </p:grpSpPr>
          <p:grpSp>
            <p:nvGrpSpPr>
              <p:cNvPr id="287" name="Group"/>
              <p:cNvGrpSpPr/>
              <p:nvPr/>
            </p:nvGrpSpPr>
            <p:grpSpPr>
              <a:xfrm>
                <a:off x="0" y="25472"/>
                <a:ext cx="412617" cy="299718"/>
                <a:chOff x="0" y="0"/>
                <a:chExt cx="412616" cy="299717"/>
              </a:xfrm>
            </p:grpSpPr>
            <p:sp>
              <p:nvSpPr>
                <p:cNvPr id="281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82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83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84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85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86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288" name="4"/>
              <p:cNvSpPr txBox="1"/>
              <p:nvPr/>
            </p:nvSpPr>
            <p:spPr>
              <a:xfrm>
                <a:off x="90669" y="0"/>
                <a:ext cx="231278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4</a:t>
                </a:r>
              </a:p>
            </p:txBody>
          </p:sp>
        </p:grpSp>
        <p:grpSp>
          <p:nvGrpSpPr>
            <p:cNvPr id="298" name="AutoShape 8"/>
            <p:cNvGrpSpPr/>
            <p:nvPr/>
          </p:nvGrpSpPr>
          <p:grpSpPr>
            <a:xfrm>
              <a:off x="618924" y="424103"/>
              <a:ext cx="412617" cy="350663"/>
              <a:chOff x="0" y="0"/>
              <a:chExt cx="412615" cy="350661"/>
            </a:xfrm>
          </p:grpSpPr>
          <p:grpSp>
            <p:nvGrpSpPr>
              <p:cNvPr id="296" name="Group"/>
              <p:cNvGrpSpPr/>
              <p:nvPr/>
            </p:nvGrpSpPr>
            <p:grpSpPr>
              <a:xfrm>
                <a:off x="0" y="25472"/>
                <a:ext cx="412617" cy="299718"/>
                <a:chOff x="0" y="0"/>
                <a:chExt cx="412616" cy="299717"/>
              </a:xfrm>
            </p:grpSpPr>
            <p:sp>
              <p:nvSpPr>
                <p:cNvPr id="290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91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92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93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94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295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297" name="5"/>
              <p:cNvSpPr txBox="1"/>
              <p:nvPr/>
            </p:nvSpPr>
            <p:spPr>
              <a:xfrm>
                <a:off x="90669" y="0"/>
                <a:ext cx="231278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5</a:t>
                </a:r>
              </a:p>
            </p:txBody>
          </p:sp>
        </p:grpSp>
        <p:grpSp>
          <p:nvGrpSpPr>
            <p:cNvPr id="307" name="AutoShape 9"/>
            <p:cNvGrpSpPr/>
            <p:nvPr/>
          </p:nvGrpSpPr>
          <p:grpSpPr>
            <a:xfrm>
              <a:off x="1100310" y="424103"/>
              <a:ext cx="412617" cy="350663"/>
              <a:chOff x="0" y="0"/>
              <a:chExt cx="412615" cy="350661"/>
            </a:xfrm>
          </p:grpSpPr>
          <p:grpSp>
            <p:nvGrpSpPr>
              <p:cNvPr id="305" name="Group"/>
              <p:cNvGrpSpPr/>
              <p:nvPr/>
            </p:nvGrpSpPr>
            <p:grpSpPr>
              <a:xfrm>
                <a:off x="0" y="25472"/>
                <a:ext cx="412617" cy="299718"/>
                <a:chOff x="0" y="0"/>
                <a:chExt cx="412616" cy="299717"/>
              </a:xfrm>
            </p:grpSpPr>
            <p:sp>
              <p:nvSpPr>
                <p:cNvPr id="299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00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01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02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03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04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306" name="6"/>
              <p:cNvSpPr txBox="1"/>
              <p:nvPr/>
            </p:nvSpPr>
            <p:spPr>
              <a:xfrm>
                <a:off x="90669" y="0"/>
                <a:ext cx="231278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6</a:t>
                </a:r>
              </a:p>
            </p:txBody>
          </p:sp>
        </p:grpSp>
        <p:grpSp>
          <p:nvGrpSpPr>
            <p:cNvPr id="316" name="AutoShape 10"/>
            <p:cNvGrpSpPr/>
            <p:nvPr/>
          </p:nvGrpSpPr>
          <p:grpSpPr>
            <a:xfrm>
              <a:off x="137538" y="773773"/>
              <a:ext cx="412617" cy="350663"/>
              <a:chOff x="0" y="0"/>
              <a:chExt cx="412615" cy="350661"/>
            </a:xfrm>
          </p:grpSpPr>
          <p:grpSp>
            <p:nvGrpSpPr>
              <p:cNvPr id="314" name="Group"/>
              <p:cNvGrpSpPr/>
              <p:nvPr/>
            </p:nvGrpSpPr>
            <p:grpSpPr>
              <a:xfrm>
                <a:off x="0" y="25472"/>
                <a:ext cx="412617" cy="299718"/>
                <a:chOff x="0" y="0"/>
                <a:chExt cx="412616" cy="299717"/>
              </a:xfrm>
            </p:grpSpPr>
            <p:sp>
              <p:nvSpPr>
                <p:cNvPr id="308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09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10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11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12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13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315" name="7"/>
              <p:cNvSpPr txBox="1"/>
              <p:nvPr/>
            </p:nvSpPr>
            <p:spPr>
              <a:xfrm>
                <a:off x="90669" y="0"/>
                <a:ext cx="231278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7</a:t>
                </a:r>
              </a:p>
            </p:txBody>
          </p:sp>
        </p:grpSp>
        <p:grpSp>
          <p:nvGrpSpPr>
            <p:cNvPr id="325" name="AutoShape 11"/>
            <p:cNvGrpSpPr/>
            <p:nvPr/>
          </p:nvGrpSpPr>
          <p:grpSpPr>
            <a:xfrm>
              <a:off x="618924" y="773773"/>
              <a:ext cx="412617" cy="350663"/>
              <a:chOff x="0" y="0"/>
              <a:chExt cx="412615" cy="350661"/>
            </a:xfrm>
          </p:grpSpPr>
          <p:grpSp>
            <p:nvGrpSpPr>
              <p:cNvPr id="323" name="Group"/>
              <p:cNvGrpSpPr/>
              <p:nvPr/>
            </p:nvGrpSpPr>
            <p:grpSpPr>
              <a:xfrm>
                <a:off x="0" y="25472"/>
                <a:ext cx="412617" cy="299718"/>
                <a:chOff x="0" y="0"/>
                <a:chExt cx="412616" cy="299717"/>
              </a:xfrm>
            </p:grpSpPr>
            <p:sp>
              <p:nvSpPr>
                <p:cNvPr id="317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18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19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20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21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22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324" name="8"/>
              <p:cNvSpPr txBox="1"/>
              <p:nvPr/>
            </p:nvSpPr>
            <p:spPr>
              <a:xfrm>
                <a:off x="90669" y="0"/>
                <a:ext cx="231278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8</a:t>
                </a:r>
              </a:p>
            </p:txBody>
          </p:sp>
        </p:grpSp>
        <p:grpSp>
          <p:nvGrpSpPr>
            <p:cNvPr id="334" name="AutoShape 12"/>
            <p:cNvGrpSpPr/>
            <p:nvPr/>
          </p:nvGrpSpPr>
          <p:grpSpPr>
            <a:xfrm>
              <a:off x="1100310" y="773773"/>
              <a:ext cx="412617" cy="350663"/>
              <a:chOff x="0" y="0"/>
              <a:chExt cx="412615" cy="350661"/>
            </a:xfrm>
          </p:grpSpPr>
          <p:grpSp>
            <p:nvGrpSpPr>
              <p:cNvPr id="332" name="Group"/>
              <p:cNvGrpSpPr/>
              <p:nvPr/>
            </p:nvGrpSpPr>
            <p:grpSpPr>
              <a:xfrm>
                <a:off x="0" y="25472"/>
                <a:ext cx="412617" cy="299718"/>
                <a:chOff x="0" y="0"/>
                <a:chExt cx="412616" cy="299717"/>
              </a:xfrm>
            </p:grpSpPr>
            <p:sp>
              <p:nvSpPr>
                <p:cNvPr id="326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27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28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29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30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31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333" name="9"/>
              <p:cNvSpPr txBox="1"/>
              <p:nvPr/>
            </p:nvSpPr>
            <p:spPr>
              <a:xfrm>
                <a:off x="90669" y="0"/>
                <a:ext cx="231278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9</a:t>
                </a:r>
              </a:p>
            </p:txBody>
          </p:sp>
        </p:grpSp>
        <p:grpSp>
          <p:nvGrpSpPr>
            <p:cNvPr id="343" name="AutoShape 13"/>
            <p:cNvGrpSpPr/>
            <p:nvPr/>
          </p:nvGrpSpPr>
          <p:grpSpPr>
            <a:xfrm>
              <a:off x="137538" y="856856"/>
              <a:ext cx="412617" cy="883837"/>
              <a:chOff x="0" y="0"/>
              <a:chExt cx="412615" cy="883836"/>
            </a:xfrm>
          </p:grpSpPr>
          <p:grpSp>
            <p:nvGrpSpPr>
              <p:cNvPr id="341" name="Group"/>
              <p:cNvGrpSpPr/>
              <p:nvPr/>
            </p:nvGrpSpPr>
            <p:grpSpPr>
              <a:xfrm>
                <a:off x="0" y="292059"/>
                <a:ext cx="412617" cy="299718"/>
                <a:chOff x="0" y="0"/>
                <a:chExt cx="412616" cy="299717"/>
              </a:xfrm>
            </p:grpSpPr>
            <p:sp>
              <p:nvSpPr>
                <p:cNvPr id="335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36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37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38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39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40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342" name="*"/>
              <p:cNvSpPr txBox="1"/>
              <p:nvPr/>
            </p:nvSpPr>
            <p:spPr>
              <a:xfrm>
                <a:off x="65275" y="0"/>
                <a:ext cx="282066" cy="88383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 baseline="-10000" sz="5400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*</a:t>
                </a:r>
              </a:p>
            </p:txBody>
          </p:sp>
        </p:grpSp>
        <p:grpSp>
          <p:nvGrpSpPr>
            <p:cNvPr id="352" name="AutoShape 14"/>
            <p:cNvGrpSpPr/>
            <p:nvPr/>
          </p:nvGrpSpPr>
          <p:grpSpPr>
            <a:xfrm>
              <a:off x="618924" y="1123443"/>
              <a:ext cx="412617" cy="350663"/>
              <a:chOff x="0" y="0"/>
              <a:chExt cx="412615" cy="350661"/>
            </a:xfrm>
          </p:grpSpPr>
          <p:grpSp>
            <p:nvGrpSpPr>
              <p:cNvPr id="350" name="Group"/>
              <p:cNvGrpSpPr/>
              <p:nvPr/>
            </p:nvGrpSpPr>
            <p:grpSpPr>
              <a:xfrm>
                <a:off x="0" y="25472"/>
                <a:ext cx="412617" cy="299718"/>
                <a:chOff x="0" y="0"/>
                <a:chExt cx="412616" cy="299717"/>
              </a:xfrm>
            </p:grpSpPr>
            <p:sp>
              <p:nvSpPr>
                <p:cNvPr id="344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45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46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47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48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49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351" name="0"/>
              <p:cNvSpPr txBox="1"/>
              <p:nvPr/>
            </p:nvSpPr>
            <p:spPr>
              <a:xfrm>
                <a:off x="90669" y="0"/>
                <a:ext cx="231278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0</a:t>
                </a:r>
              </a:p>
            </p:txBody>
          </p:sp>
        </p:grpSp>
        <p:grpSp>
          <p:nvGrpSpPr>
            <p:cNvPr id="361" name="AutoShape 15"/>
            <p:cNvGrpSpPr/>
            <p:nvPr/>
          </p:nvGrpSpPr>
          <p:grpSpPr>
            <a:xfrm>
              <a:off x="1100310" y="1123443"/>
              <a:ext cx="412617" cy="350663"/>
              <a:chOff x="0" y="0"/>
              <a:chExt cx="412615" cy="350661"/>
            </a:xfrm>
          </p:grpSpPr>
          <p:grpSp>
            <p:nvGrpSpPr>
              <p:cNvPr id="359" name="Group"/>
              <p:cNvGrpSpPr/>
              <p:nvPr/>
            </p:nvGrpSpPr>
            <p:grpSpPr>
              <a:xfrm>
                <a:off x="0" y="25472"/>
                <a:ext cx="412617" cy="299718"/>
                <a:chOff x="0" y="0"/>
                <a:chExt cx="412616" cy="299717"/>
              </a:xfrm>
            </p:grpSpPr>
            <p:sp>
              <p:nvSpPr>
                <p:cNvPr id="353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54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55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56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57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58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360" name="#"/>
              <p:cNvSpPr txBox="1"/>
              <p:nvPr/>
            </p:nvSpPr>
            <p:spPr>
              <a:xfrm>
                <a:off x="90669" y="0"/>
                <a:ext cx="231278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#</a:t>
                </a:r>
              </a:p>
            </p:txBody>
          </p:sp>
        </p:grpSp>
        <p:grpSp>
          <p:nvGrpSpPr>
            <p:cNvPr id="370" name="AutoShape 16"/>
            <p:cNvGrpSpPr/>
            <p:nvPr/>
          </p:nvGrpSpPr>
          <p:grpSpPr>
            <a:xfrm>
              <a:off x="137538" y="74433"/>
              <a:ext cx="412617" cy="350662"/>
              <a:chOff x="0" y="0"/>
              <a:chExt cx="412615" cy="350661"/>
            </a:xfrm>
          </p:grpSpPr>
          <p:grpSp>
            <p:nvGrpSpPr>
              <p:cNvPr id="368" name="Group"/>
              <p:cNvGrpSpPr/>
              <p:nvPr/>
            </p:nvGrpSpPr>
            <p:grpSpPr>
              <a:xfrm>
                <a:off x="0" y="25472"/>
                <a:ext cx="412617" cy="299718"/>
                <a:chOff x="0" y="0"/>
                <a:chExt cx="412616" cy="299717"/>
              </a:xfrm>
            </p:grpSpPr>
            <p:sp>
              <p:nvSpPr>
                <p:cNvPr id="362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63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64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65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66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67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369" name="1"/>
              <p:cNvSpPr txBox="1"/>
              <p:nvPr/>
            </p:nvSpPr>
            <p:spPr>
              <a:xfrm>
                <a:off x="90669" y="0"/>
                <a:ext cx="231278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1</a:t>
                </a:r>
              </a:p>
            </p:txBody>
          </p:sp>
        </p:grpSp>
        <p:grpSp>
          <p:nvGrpSpPr>
            <p:cNvPr id="379" name="AutoShape 17"/>
            <p:cNvGrpSpPr/>
            <p:nvPr/>
          </p:nvGrpSpPr>
          <p:grpSpPr>
            <a:xfrm>
              <a:off x="618924" y="74433"/>
              <a:ext cx="412617" cy="350662"/>
              <a:chOff x="0" y="0"/>
              <a:chExt cx="412615" cy="350661"/>
            </a:xfrm>
          </p:grpSpPr>
          <p:grpSp>
            <p:nvGrpSpPr>
              <p:cNvPr id="377" name="Group"/>
              <p:cNvGrpSpPr/>
              <p:nvPr/>
            </p:nvGrpSpPr>
            <p:grpSpPr>
              <a:xfrm>
                <a:off x="0" y="25472"/>
                <a:ext cx="412617" cy="299718"/>
                <a:chOff x="0" y="0"/>
                <a:chExt cx="412616" cy="299717"/>
              </a:xfrm>
            </p:grpSpPr>
            <p:sp>
              <p:nvSpPr>
                <p:cNvPr id="371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72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73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74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75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76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378" name="2"/>
              <p:cNvSpPr txBox="1"/>
              <p:nvPr/>
            </p:nvSpPr>
            <p:spPr>
              <a:xfrm>
                <a:off x="90669" y="0"/>
                <a:ext cx="231278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2</a:t>
                </a:r>
              </a:p>
            </p:txBody>
          </p:sp>
        </p:grpSp>
        <p:grpSp>
          <p:nvGrpSpPr>
            <p:cNvPr id="388" name="AutoShape 18"/>
            <p:cNvGrpSpPr/>
            <p:nvPr/>
          </p:nvGrpSpPr>
          <p:grpSpPr>
            <a:xfrm>
              <a:off x="1100310" y="74433"/>
              <a:ext cx="412617" cy="350662"/>
              <a:chOff x="0" y="0"/>
              <a:chExt cx="412615" cy="350661"/>
            </a:xfrm>
          </p:grpSpPr>
          <p:grpSp>
            <p:nvGrpSpPr>
              <p:cNvPr id="386" name="Group"/>
              <p:cNvGrpSpPr/>
              <p:nvPr/>
            </p:nvGrpSpPr>
            <p:grpSpPr>
              <a:xfrm>
                <a:off x="0" y="25472"/>
                <a:ext cx="412617" cy="299718"/>
                <a:chOff x="0" y="0"/>
                <a:chExt cx="412616" cy="299717"/>
              </a:xfrm>
            </p:grpSpPr>
            <p:sp>
              <p:nvSpPr>
                <p:cNvPr id="380" name="Rectangle"/>
                <p:cNvSpPr/>
                <p:nvPr/>
              </p:nvSpPr>
              <p:spPr>
                <a:xfrm>
                  <a:off x="0" y="-1"/>
                  <a:ext cx="412616" cy="299719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81" name="Shape"/>
                <p:cNvSpPr/>
                <p:nvPr/>
              </p:nvSpPr>
              <p:spPr>
                <a:xfrm>
                  <a:off x="0" y="-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639" y="21600"/>
                      </a:lnTo>
                      <a:lnTo>
                        <a:pt x="1961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82" name="Shape"/>
                <p:cNvSpPr/>
                <p:nvPr/>
              </p:nvSpPr>
              <p:spPr>
                <a:xfrm>
                  <a:off x="0" y="262251"/>
                  <a:ext cx="412616" cy="374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1961" y="0"/>
                      </a:lnTo>
                      <a:lnTo>
                        <a:pt x="19639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83" name="Shape"/>
                <p:cNvSpPr/>
                <p:nvPr/>
              </p:nvSpPr>
              <p:spPr>
                <a:xfrm>
                  <a:off x="-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84" name="Shape"/>
                <p:cNvSpPr/>
                <p:nvPr/>
              </p:nvSpPr>
              <p:spPr>
                <a:xfrm>
                  <a:off x="375151" y="-1"/>
                  <a:ext cx="3746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85" name="Shape"/>
                <p:cNvSpPr/>
                <p:nvPr/>
              </p:nvSpPr>
              <p:spPr>
                <a:xfrm>
                  <a:off x="0" y="-1"/>
                  <a:ext cx="412616" cy="2997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1961" y="2700"/>
                      </a:moveTo>
                      <a:lnTo>
                        <a:pt x="19639" y="2700"/>
                      </a:lnTo>
                      <a:lnTo>
                        <a:pt x="19639" y="18900"/>
                      </a:lnTo>
                      <a:lnTo>
                        <a:pt x="1961" y="18900"/>
                      </a:lnTo>
                      <a:close/>
                      <a:moveTo>
                        <a:pt x="0" y="0"/>
                      </a:moveTo>
                      <a:lnTo>
                        <a:pt x="1961" y="2700"/>
                      </a:lnTo>
                      <a:moveTo>
                        <a:pt x="0" y="21600"/>
                      </a:moveTo>
                      <a:lnTo>
                        <a:pt x="1961" y="18900"/>
                      </a:lnTo>
                      <a:moveTo>
                        <a:pt x="21600" y="0"/>
                      </a:moveTo>
                      <a:lnTo>
                        <a:pt x="19639" y="2700"/>
                      </a:lnTo>
                      <a:moveTo>
                        <a:pt x="21600" y="21600"/>
                      </a:moveTo>
                      <a:lnTo>
                        <a:pt x="19639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387" name="3"/>
              <p:cNvSpPr txBox="1"/>
              <p:nvPr/>
            </p:nvSpPr>
            <p:spPr>
              <a:xfrm>
                <a:off x="90669" y="0"/>
                <a:ext cx="231278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3</a:t>
                </a:r>
              </a:p>
            </p:txBody>
          </p:sp>
        </p:grpSp>
      </p:grpSp>
      <p:grpSp>
        <p:nvGrpSpPr>
          <p:cNvPr id="499" name="Group 19"/>
          <p:cNvGrpSpPr/>
          <p:nvPr/>
        </p:nvGrpSpPr>
        <p:grpSpPr>
          <a:xfrm>
            <a:off x="9958262" y="4006079"/>
            <a:ext cx="1412527" cy="1566141"/>
            <a:chOff x="0" y="0"/>
            <a:chExt cx="1412525" cy="1566139"/>
          </a:xfrm>
        </p:grpSpPr>
        <p:sp>
          <p:nvSpPr>
            <p:cNvPr id="390" name="Rectangle 20"/>
            <p:cNvSpPr/>
            <p:nvPr/>
          </p:nvSpPr>
          <p:spPr>
            <a:xfrm>
              <a:off x="0" y="0"/>
              <a:ext cx="1412526" cy="1482014"/>
            </a:xfrm>
            <a:prstGeom prst="rect">
              <a:avLst/>
            </a:prstGeom>
            <a:solidFill>
              <a:srgbClr val="D77A00"/>
            </a:solidFill>
            <a:ln w="9525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grpSp>
          <p:nvGrpSpPr>
            <p:cNvPr id="399" name="AutoShape 21"/>
            <p:cNvGrpSpPr/>
            <p:nvPr/>
          </p:nvGrpSpPr>
          <p:grpSpPr>
            <a:xfrm>
              <a:off x="117710" y="398351"/>
              <a:ext cx="353132" cy="350663"/>
              <a:chOff x="0" y="0"/>
              <a:chExt cx="353131" cy="350661"/>
            </a:xfrm>
          </p:grpSpPr>
          <p:grpSp>
            <p:nvGrpSpPr>
              <p:cNvPr id="397" name="Group"/>
              <p:cNvGrpSpPr/>
              <p:nvPr/>
            </p:nvGrpSpPr>
            <p:grpSpPr>
              <a:xfrm>
                <a:off x="0" y="31910"/>
                <a:ext cx="353132" cy="286842"/>
                <a:chOff x="0" y="0"/>
                <a:chExt cx="353131" cy="286841"/>
              </a:xfrm>
            </p:grpSpPr>
            <p:sp>
              <p:nvSpPr>
                <p:cNvPr id="391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92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93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94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95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396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398" name="4"/>
              <p:cNvSpPr txBox="1"/>
              <p:nvPr/>
            </p:nvSpPr>
            <p:spPr>
              <a:xfrm>
                <a:off x="60927" y="0"/>
                <a:ext cx="231277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4</a:t>
                </a:r>
              </a:p>
            </p:txBody>
          </p:sp>
        </p:grpSp>
        <p:grpSp>
          <p:nvGrpSpPr>
            <p:cNvPr id="408" name="AutoShape 22"/>
            <p:cNvGrpSpPr/>
            <p:nvPr/>
          </p:nvGrpSpPr>
          <p:grpSpPr>
            <a:xfrm>
              <a:off x="529697" y="398351"/>
              <a:ext cx="353132" cy="350663"/>
              <a:chOff x="0" y="0"/>
              <a:chExt cx="353131" cy="350661"/>
            </a:xfrm>
          </p:grpSpPr>
          <p:grpSp>
            <p:nvGrpSpPr>
              <p:cNvPr id="406" name="Group"/>
              <p:cNvGrpSpPr/>
              <p:nvPr/>
            </p:nvGrpSpPr>
            <p:grpSpPr>
              <a:xfrm>
                <a:off x="0" y="31910"/>
                <a:ext cx="353132" cy="286842"/>
                <a:chOff x="0" y="0"/>
                <a:chExt cx="353131" cy="286841"/>
              </a:xfrm>
            </p:grpSpPr>
            <p:sp>
              <p:nvSpPr>
                <p:cNvPr id="400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01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02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03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04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05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407" name="5"/>
              <p:cNvSpPr txBox="1"/>
              <p:nvPr/>
            </p:nvSpPr>
            <p:spPr>
              <a:xfrm>
                <a:off x="60927" y="0"/>
                <a:ext cx="231277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5</a:t>
                </a:r>
              </a:p>
            </p:txBody>
          </p:sp>
        </p:grpSp>
        <p:grpSp>
          <p:nvGrpSpPr>
            <p:cNvPr id="417" name="AutoShape 23"/>
            <p:cNvGrpSpPr/>
            <p:nvPr/>
          </p:nvGrpSpPr>
          <p:grpSpPr>
            <a:xfrm>
              <a:off x="941683" y="398351"/>
              <a:ext cx="353133" cy="350663"/>
              <a:chOff x="0" y="0"/>
              <a:chExt cx="353131" cy="350661"/>
            </a:xfrm>
          </p:grpSpPr>
          <p:grpSp>
            <p:nvGrpSpPr>
              <p:cNvPr id="415" name="Group"/>
              <p:cNvGrpSpPr/>
              <p:nvPr/>
            </p:nvGrpSpPr>
            <p:grpSpPr>
              <a:xfrm>
                <a:off x="0" y="31910"/>
                <a:ext cx="353132" cy="286842"/>
                <a:chOff x="0" y="0"/>
                <a:chExt cx="353131" cy="286841"/>
              </a:xfrm>
            </p:grpSpPr>
            <p:sp>
              <p:nvSpPr>
                <p:cNvPr id="409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10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11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12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13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14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416" name="6"/>
              <p:cNvSpPr txBox="1"/>
              <p:nvPr/>
            </p:nvSpPr>
            <p:spPr>
              <a:xfrm>
                <a:off x="60927" y="0"/>
                <a:ext cx="231277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6</a:t>
                </a:r>
              </a:p>
            </p:txBody>
          </p:sp>
        </p:grpSp>
        <p:grpSp>
          <p:nvGrpSpPr>
            <p:cNvPr id="426" name="AutoShape 24"/>
            <p:cNvGrpSpPr/>
            <p:nvPr/>
          </p:nvGrpSpPr>
          <p:grpSpPr>
            <a:xfrm>
              <a:off x="117710" y="733000"/>
              <a:ext cx="353132" cy="350662"/>
              <a:chOff x="0" y="0"/>
              <a:chExt cx="353131" cy="350661"/>
            </a:xfrm>
          </p:grpSpPr>
          <p:grpSp>
            <p:nvGrpSpPr>
              <p:cNvPr id="424" name="Group"/>
              <p:cNvGrpSpPr/>
              <p:nvPr/>
            </p:nvGrpSpPr>
            <p:grpSpPr>
              <a:xfrm>
                <a:off x="0" y="31910"/>
                <a:ext cx="353132" cy="286842"/>
                <a:chOff x="0" y="0"/>
                <a:chExt cx="353131" cy="286841"/>
              </a:xfrm>
            </p:grpSpPr>
            <p:sp>
              <p:nvSpPr>
                <p:cNvPr id="418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19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20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21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22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23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425" name="1"/>
              <p:cNvSpPr txBox="1"/>
              <p:nvPr/>
            </p:nvSpPr>
            <p:spPr>
              <a:xfrm>
                <a:off x="60927" y="0"/>
                <a:ext cx="231277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1</a:t>
                </a:r>
              </a:p>
            </p:txBody>
          </p:sp>
        </p:grpSp>
        <p:grpSp>
          <p:nvGrpSpPr>
            <p:cNvPr id="435" name="AutoShape 25"/>
            <p:cNvGrpSpPr/>
            <p:nvPr/>
          </p:nvGrpSpPr>
          <p:grpSpPr>
            <a:xfrm>
              <a:off x="529697" y="733000"/>
              <a:ext cx="353132" cy="350662"/>
              <a:chOff x="0" y="0"/>
              <a:chExt cx="353131" cy="350661"/>
            </a:xfrm>
          </p:grpSpPr>
          <p:grpSp>
            <p:nvGrpSpPr>
              <p:cNvPr id="433" name="Group"/>
              <p:cNvGrpSpPr/>
              <p:nvPr/>
            </p:nvGrpSpPr>
            <p:grpSpPr>
              <a:xfrm>
                <a:off x="0" y="31910"/>
                <a:ext cx="353132" cy="286842"/>
                <a:chOff x="0" y="0"/>
                <a:chExt cx="353131" cy="286841"/>
              </a:xfrm>
            </p:grpSpPr>
            <p:sp>
              <p:nvSpPr>
                <p:cNvPr id="427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28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29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30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31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32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434" name="2"/>
              <p:cNvSpPr txBox="1"/>
              <p:nvPr/>
            </p:nvSpPr>
            <p:spPr>
              <a:xfrm>
                <a:off x="60927" y="0"/>
                <a:ext cx="231277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2</a:t>
                </a:r>
              </a:p>
            </p:txBody>
          </p:sp>
        </p:grpSp>
        <p:grpSp>
          <p:nvGrpSpPr>
            <p:cNvPr id="444" name="AutoShape 26"/>
            <p:cNvGrpSpPr/>
            <p:nvPr/>
          </p:nvGrpSpPr>
          <p:grpSpPr>
            <a:xfrm>
              <a:off x="941683" y="733000"/>
              <a:ext cx="353133" cy="350662"/>
              <a:chOff x="0" y="0"/>
              <a:chExt cx="353131" cy="350661"/>
            </a:xfrm>
          </p:grpSpPr>
          <p:grpSp>
            <p:nvGrpSpPr>
              <p:cNvPr id="442" name="Group"/>
              <p:cNvGrpSpPr/>
              <p:nvPr/>
            </p:nvGrpSpPr>
            <p:grpSpPr>
              <a:xfrm>
                <a:off x="0" y="31910"/>
                <a:ext cx="353132" cy="286842"/>
                <a:chOff x="0" y="0"/>
                <a:chExt cx="353131" cy="286841"/>
              </a:xfrm>
            </p:grpSpPr>
            <p:sp>
              <p:nvSpPr>
                <p:cNvPr id="436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37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38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39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40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41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443" name="3"/>
              <p:cNvSpPr txBox="1"/>
              <p:nvPr/>
            </p:nvSpPr>
            <p:spPr>
              <a:xfrm>
                <a:off x="60927" y="0"/>
                <a:ext cx="231277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3</a:t>
                </a:r>
              </a:p>
            </p:txBody>
          </p:sp>
        </p:grpSp>
        <p:grpSp>
          <p:nvGrpSpPr>
            <p:cNvPr id="453" name="AutoShape 27"/>
            <p:cNvGrpSpPr/>
            <p:nvPr/>
          </p:nvGrpSpPr>
          <p:grpSpPr>
            <a:xfrm>
              <a:off x="117710" y="1067648"/>
              <a:ext cx="353132" cy="350662"/>
              <a:chOff x="0" y="0"/>
              <a:chExt cx="353131" cy="350661"/>
            </a:xfrm>
          </p:grpSpPr>
          <p:grpSp>
            <p:nvGrpSpPr>
              <p:cNvPr id="451" name="Group"/>
              <p:cNvGrpSpPr/>
              <p:nvPr/>
            </p:nvGrpSpPr>
            <p:grpSpPr>
              <a:xfrm>
                <a:off x="0" y="31910"/>
                <a:ext cx="353132" cy="286842"/>
                <a:chOff x="0" y="0"/>
                <a:chExt cx="353131" cy="286841"/>
              </a:xfrm>
            </p:grpSpPr>
            <p:sp>
              <p:nvSpPr>
                <p:cNvPr id="445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46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47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48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49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50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452" name="0"/>
              <p:cNvSpPr txBox="1"/>
              <p:nvPr/>
            </p:nvSpPr>
            <p:spPr>
              <a:xfrm>
                <a:off x="60927" y="0"/>
                <a:ext cx="231277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0</a:t>
                </a:r>
              </a:p>
            </p:txBody>
          </p:sp>
        </p:grpSp>
        <p:grpSp>
          <p:nvGrpSpPr>
            <p:cNvPr id="462" name="AutoShape 28"/>
            <p:cNvGrpSpPr/>
            <p:nvPr/>
          </p:nvGrpSpPr>
          <p:grpSpPr>
            <a:xfrm>
              <a:off x="529697" y="919818"/>
              <a:ext cx="353132" cy="646322"/>
              <a:chOff x="0" y="0"/>
              <a:chExt cx="353131" cy="646320"/>
            </a:xfrm>
          </p:grpSpPr>
          <p:grpSp>
            <p:nvGrpSpPr>
              <p:cNvPr id="460" name="Group"/>
              <p:cNvGrpSpPr/>
              <p:nvPr/>
            </p:nvGrpSpPr>
            <p:grpSpPr>
              <a:xfrm>
                <a:off x="0" y="179739"/>
                <a:ext cx="353132" cy="286842"/>
                <a:chOff x="0" y="0"/>
                <a:chExt cx="353131" cy="286841"/>
              </a:xfrm>
            </p:grpSpPr>
            <p:sp>
              <p:nvSpPr>
                <p:cNvPr id="454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55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56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57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58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59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 b="1"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461" name="."/>
              <p:cNvSpPr txBox="1"/>
              <p:nvPr/>
            </p:nvSpPr>
            <p:spPr>
              <a:xfrm>
                <a:off x="77449" y="-1"/>
                <a:ext cx="198233" cy="64632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 baseline="20000" sz="4000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.</a:t>
                </a:r>
              </a:p>
            </p:txBody>
          </p:sp>
        </p:grpSp>
        <p:grpSp>
          <p:nvGrpSpPr>
            <p:cNvPr id="471" name="AutoShape 29"/>
            <p:cNvGrpSpPr/>
            <p:nvPr/>
          </p:nvGrpSpPr>
          <p:grpSpPr>
            <a:xfrm>
              <a:off x="941683" y="1067648"/>
              <a:ext cx="353133" cy="350662"/>
              <a:chOff x="0" y="0"/>
              <a:chExt cx="353131" cy="350661"/>
            </a:xfrm>
          </p:grpSpPr>
          <p:grpSp>
            <p:nvGrpSpPr>
              <p:cNvPr id="469" name="Group"/>
              <p:cNvGrpSpPr/>
              <p:nvPr/>
            </p:nvGrpSpPr>
            <p:grpSpPr>
              <a:xfrm>
                <a:off x="0" y="31910"/>
                <a:ext cx="353132" cy="286842"/>
                <a:chOff x="0" y="0"/>
                <a:chExt cx="353131" cy="286841"/>
              </a:xfrm>
            </p:grpSpPr>
            <p:sp>
              <p:nvSpPr>
                <p:cNvPr id="463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64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65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66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67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68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470" name="="/>
              <p:cNvSpPr txBox="1"/>
              <p:nvPr/>
            </p:nvSpPr>
            <p:spPr>
              <a:xfrm>
                <a:off x="57746" y="0"/>
                <a:ext cx="237639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=</a:t>
                </a:r>
              </a:p>
            </p:txBody>
          </p:sp>
        </p:grpSp>
        <p:grpSp>
          <p:nvGrpSpPr>
            <p:cNvPr id="480" name="AutoShape 30"/>
            <p:cNvGrpSpPr/>
            <p:nvPr/>
          </p:nvGrpSpPr>
          <p:grpSpPr>
            <a:xfrm>
              <a:off x="117710" y="63703"/>
              <a:ext cx="353132" cy="350663"/>
              <a:chOff x="0" y="0"/>
              <a:chExt cx="353131" cy="350661"/>
            </a:xfrm>
          </p:grpSpPr>
          <p:grpSp>
            <p:nvGrpSpPr>
              <p:cNvPr id="478" name="Group"/>
              <p:cNvGrpSpPr/>
              <p:nvPr/>
            </p:nvGrpSpPr>
            <p:grpSpPr>
              <a:xfrm>
                <a:off x="0" y="31910"/>
                <a:ext cx="353132" cy="286842"/>
                <a:chOff x="0" y="0"/>
                <a:chExt cx="353131" cy="286841"/>
              </a:xfrm>
            </p:grpSpPr>
            <p:sp>
              <p:nvSpPr>
                <p:cNvPr id="472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73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74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75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76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77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479" name="7"/>
              <p:cNvSpPr txBox="1"/>
              <p:nvPr/>
            </p:nvSpPr>
            <p:spPr>
              <a:xfrm>
                <a:off x="60927" y="0"/>
                <a:ext cx="231277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7</a:t>
                </a:r>
              </a:p>
            </p:txBody>
          </p:sp>
        </p:grpSp>
        <p:grpSp>
          <p:nvGrpSpPr>
            <p:cNvPr id="489" name="AutoShape 31"/>
            <p:cNvGrpSpPr/>
            <p:nvPr/>
          </p:nvGrpSpPr>
          <p:grpSpPr>
            <a:xfrm>
              <a:off x="529697" y="63703"/>
              <a:ext cx="353132" cy="350663"/>
              <a:chOff x="0" y="0"/>
              <a:chExt cx="353131" cy="350661"/>
            </a:xfrm>
          </p:grpSpPr>
          <p:grpSp>
            <p:nvGrpSpPr>
              <p:cNvPr id="487" name="Group"/>
              <p:cNvGrpSpPr/>
              <p:nvPr/>
            </p:nvGrpSpPr>
            <p:grpSpPr>
              <a:xfrm>
                <a:off x="0" y="31910"/>
                <a:ext cx="353132" cy="286842"/>
                <a:chOff x="0" y="0"/>
                <a:chExt cx="353131" cy="286841"/>
              </a:xfrm>
            </p:grpSpPr>
            <p:sp>
              <p:nvSpPr>
                <p:cNvPr id="481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82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83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84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85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86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488" name="8"/>
              <p:cNvSpPr txBox="1"/>
              <p:nvPr/>
            </p:nvSpPr>
            <p:spPr>
              <a:xfrm>
                <a:off x="60927" y="0"/>
                <a:ext cx="231277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8</a:t>
                </a:r>
              </a:p>
            </p:txBody>
          </p:sp>
        </p:grpSp>
        <p:grpSp>
          <p:nvGrpSpPr>
            <p:cNvPr id="498" name="AutoShape 32"/>
            <p:cNvGrpSpPr/>
            <p:nvPr/>
          </p:nvGrpSpPr>
          <p:grpSpPr>
            <a:xfrm>
              <a:off x="941683" y="63703"/>
              <a:ext cx="353133" cy="350663"/>
              <a:chOff x="0" y="0"/>
              <a:chExt cx="353131" cy="350661"/>
            </a:xfrm>
          </p:grpSpPr>
          <p:grpSp>
            <p:nvGrpSpPr>
              <p:cNvPr id="496" name="Group"/>
              <p:cNvGrpSpPr/>
              <p:nvPr/>
            </p:nvGrpSpPr>
            <p:grpSpPr>
              <a:xfrm>
                <a:off x="0" y="31910"/>
                <a:ext cx="353132" cy="286842"/>
                <a:chOff x="0" y="0"/>
                <a:chExt cx="353131" cy="286841"/>
              </a:xfrm>
            </p:grpSpPr>
            <p:sp>
              <p:nvSpPr>
                <p:cNvPr id="490" name="Rectangle"/>
                <p:cNvSpPr/>
                <p:nvPr/>
              </p:nvSpPr>
              <p:spPr>
                <a:xfrm>
                  <a:off x="-1" y="0"/>
                  <a:ext cx="353133" cy="286841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91" name="Shape"/>
                <p:cNvSpPr/>
                <p:nvPr/>
              </p:nvSpPr>
              <p:spPr>
                <a:xfrm>
                  <a:off x="-1" y="-1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19407" y="21600"/>
                      </a:lnTo>
                      <a:lnTo>
                        <a:pt x="2193" y="21600"/>
                      </a:lnTo>
                      <a:close/>
                    </a:path>
                  </a:pathLst>
                </a:custGeom>
                <a:solidFill>
                  <a:srgbClr val="FFFFFF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92" name="Shape"/>
                <p:cNvSpPr/>
                <p:nvPr/>
              </p:nvSpPr>
              <p:spPr>
                <a:xfrm>
                  <a:off x="-1" y="250986"/>
                  <a:ext cx="353133" cy="358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21600"/>
                      </a:moveTo>
                      <a:lnTo>
                        <a:pt x="2193" y="0"/>
                      </a:lnTo>
                      <a:lnTo>
                        <a:pt x="19407" y="0"/>
                      </a:lnTo>
                      <a:lnTo>
                        <a:pt x="21600" y="21600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93" name="Shape"/>
                <p:cNvSpPr/>
                <p:nvPr/>
              </p:nvSpPr>
              <p:spPr>
                <a:xfrm>
                  <a:off x="-1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2700"/>
                      </a:lnTo>
                      <a:lnTo>
                        <a:pt x="21600" y="18900"/>
                      </a:lnTo>
                      <a:lnTo>
                        <a:pt x="0" y="21600"/>
                      </a:lnTo>
                      <a:close/>
                    </a:path>
                  </a:pathLst>
                </a:custGeom>
                <a:solidFill>
                  <a:srgbClr val="FFFFFF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94" name="Shape"/>
                <p:cNvSpPr/>
                <p:nvPr/>
              </p:nvSpPr>
              <p:spPr>
                <a:xfrm>
                  <a:off x="317276" y="0"/>
                  <a:ext cx="35856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0"/>
                      </a:moveTo>
                      <a:lnTo>
                        <a:pt x="21600" y="21600"/>
                      </a:lnTo>
                      <a:lnTo>
                        <a:pt x="0" y="18900"/>
                      </a:lnTo>
                      <a:lnTo>
                        <a:pt x="0" y="2700"/>
                      </a:lnTo>
                      <a:close/>
                    </a:path>
                  </a:pathLst>
                </a:custGeom>
                <a:solidFill>
                  <a:srgbClr val="000000">
                    <a:alpha val="40000"/>
                  </a:srgb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  <p:sp>
              <p:nvSpPr>
                <p:cNvPr id="495" name="Shape"/>
                <p:cNvSpPr/>
                <p:nvPr/>
              </p:nvSpPr>
              <p:spPr>
                <a:xfrm>
                  <a:off x="-1" y="0"/>
                  <a:ext cx="353133" cy="2868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21600"/>
                      </a:lnTo>
                      <a:lnTo>
                        <a:pt x="0" y="21600"/>
                      </a:lnTo>
                      <a:close/>
                      <a:moveTo>
                        <a:pt x="2193" y="2700"/>
                      </a:moveTo>
                      <a:lnTo>
                        <a:pt x="19407" y="2700"/>
                      </a:lnTo>
                      <a:lnTo>
                        <a:pt x="19407" y="18900"/>
                      </a:lnTo>
                      <a:lnTo>
                        <a:pt x="2193" y="18900"/>
                      </a:lnTo>
                      <a:close/>
                      <a:moveTo>
                        <a:pt x="0" y="0"/>
                      </a:moveTo>
                      <a:lnTo>
                        <a:pt x="2193" y="2700"/>
                      </a:lnTo>
                      <a:moveTo>
                        <a:pt x="0" y="21600"/>
                      </a:moveTo>
                      <a:lnTo>
                        <a:pt x="2193" y="18900"/>
                      </a:lnTo>
                      <a:moveTo>
                        <a:pt x="21600" y="0"/>
                      </a:moveTo>
                      <a:lnTo>
                        <a:pt x="19407" y="2700"/>
                      </a:lnTo>
                      <a:moveTo>
                        <a:pt x="21600" y="21600"/>
                      </a:moveTo>
                      <a:lnTo>
                        <a:pt x="19407" y="18900"/>
                      </a:lnTo>
                    </a:path>
                  </a:pathLst>
                </a:custGeom>
                <a:noFill/>
                <a:ln w="9525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</a:p>
              </p:txBody>
            </p:sp>
          </p:grpSp>
          <p:sp>
            <p:nvSpPr>
              <p:cNvPr id="497" name="9"/>
              <p:cNvSpPr txBox="1"/>
              <p:nvPr/>
            </p:nvSpPr>
            <p:spPr>
              <a:xfrm>
                <a:off x="60927" y="0"/>
                <a:ext cx="231277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ctr">
                <a:spAutoFit/>
              </a:bodyPr>
              <a:lstStyle>
                <a:lvl1pPr algn="ctr">
                  <a:defRPr b="1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/>
                <a:r>
                  <a:t>9</a:t>
                </a:r>
              </a:p>
            </p:txBody>
          </p:sp>
        </p:grpSp>
      </p:grpSp>
      <p:sp>
        <p:nvSpPr>
          <p:cNvPr id="500" name="Text Box 33"/>
          <p:cNvSpPr txBox="1"/>
          <p:nvPr/>
        </p:nvSpPr>
        <p:spPr>
          <a:xfrm>
            <a:off x="7860314" y="5673630"/>
            <a:ext cx="154405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/>
            <a:r>
              <a:t>telephone</a:t>
            </a:r>
          </a:p>
        </p:txBody>
      </p:sp>
      <p:sp>
        <p:nvSpPr>
          <p:cNvPr id="501" name="Text Box 34"/>
          <p:cNvSpPr txBox="1"/>
          <p:nvPr/>
        </p:nvSpPr>
        <p:spPr>
          <a:xfrm>
            <a:off x="9928189" y="5580836"/>
            <a:ext cx="1412517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/>
            <a:r>
              <a:t>calculator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the Mouse</a:t>
            </a:r>
          </a:p>
        </p:txBody>
      </p:sp>
      <p:sp>
        <p:nvSpPr>
          <p:cNvPr id="506" name="Rectangle 3"/>
          <p:cNvSpPr txBox="1"/>
          <p:nvPr>
            <p:ph type="body" sz="half" idx="1"/>
          </p:nvPr>
        </p:nvSpPr>
        <p:spPr>
          <a:xfrm>
            <a:off x="1097280" y="1845734"/>
            <a:ext cx="6063020" cy="4023360"/>
          </a:xfrm>
          <a:prstGeom prst="rect">
            <a:avLst/>
          </a:prstGeom>
        </p:spPr>
        <p:txBody>
          <a:bodyPr/>
          <a:lstStyle/>
          <a:p>
            <a:pPr lvl="1" marL="91439" indent="-91439" algn="l" rtl="0">
              <a:buChar char=" "/>
              <a:defRPr/>
            </a:pPr>
            <a:r>
              <a:t>Handheld pointing device (very common, easy to use, requires physical space)</a:t>
            </a:r>
          </a:p>
          <a:p>
            <a:pPr algn="l" rtl="0">
              <a:defRPr/>
            </a:pPr>
            <a:r>
              <a:t>Two characteristics</a:t>
            </a:r>
          </a:p>
          <a:p>
            <a:pPr lvl="1" algn="l" rtl="0">
              <a:spcBef>
                <a:spcPts val="400"/>
              </a:spcBef>
              <a:defRPr/>
            </a:pPr>
            <a:r>
              <a:t>planar movement</a:t>
            </a:r>
          </a:p>
          <a:p>
            <a:pPr lvl="1" algn="l" rtl="0">
              <a:spcBef>
                <a:spcPts val="400"/>
              </a:spcBef>
              <a:defRPr/>
            </a:pPr>
            <a:r>
              <a:t>Buttons (usually from 1 to 3 buttons )</a:t>
            </a:r>
          </a:p>
          <a:p>
            <a:pPr marL="91439" indent="-182879" algn="l" rtl="0">
              <a:buSzTx/>
              <a:buNone/>
              <a:defRPr/>
            </a:pPr>
            <a:r>
              <a:t>Two methods for detecting motion</a:t>
            </a:r>
          </a:p>
          <a:p>
            <a:pPr lvl="1" algn="l" rtl="0">
              <a:spcBef>
                <a:spcPts val="400"/>
              </a:spcBef>
              <a:defRPr/>
            </a:pPr>
            <a:r>
              <a:t>Mechanical using Ball (Rotates orthogonal potentiometers)</a:t>
            </a:r>
          </a:p>
          <a:p>
            <a:pPr lvl="1" algn="l" rtl="0">
              <a:spcBef>
                <a:spcPts val="400"/>
              </a:spcBef>
              <a:defRPr/>
            </a:pPr>
            <a:r>
              <a:t>Optical (light )</a:t>
            </a:r>
          </a:p>
          <a:p>
            <a:pPr marL="91439" indent="-91439" algn="l" rtl="0">
              <a:defRPr b="1" sz="2100"/>
            </a:pPr>
            <a:r>
              <a:t>Even by foot …</a:t>
            </a:r>
          </a:p>
          <a:p>
            <a:pPr lvl="1" algn="l" rtl="0">
              <a:spcBef>
                <a:spcPts val="400"/>
              </a:spcBef>
              <a:defRPr sz="2200"/>
            </a:pPr>
            <a:r>
              <a:t>some experiments with the </a:t>
            </a:r>
            <a:r>
              <a:rPr i="1"/>
              <a:t>footmouse</a:t>
            </a:r>
          </a:p>
          <a:p>
            <a:pPr lvl="2" marL="566927" indent="-182879" algn="l" rtl="0">
              <a:spcBef>
                <a:spcPts val="400"/>
              </a:spcBef>
              <a:defRPr sz="1600"/>
            </a:pPr>
            <a:r>
              <a:t>controlling mouse movement with feet …,not very common</a:t>
            </a:r>
          </a:p>
        </p:txBody>
      </p:sp>
      <p:pic>
        <p:nvPicPr>
          <p:cNvPr id="507" name="Object 4" descr="Object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53586" y="2263164"/>
            <a:ext cx="2106716" cy="979910"/>
          </a:xfrm>
          <a:prstGeom prst="rect">
            <a:avLst/>
          </a:prstGeom>
          <a:ln w="12700">
            <a:miter lim="400000"/>
          </a:ln>
        </p:spPr>
      </p:pic>
      <p:sp>
        <p:nvSpPr>
          <p:cNvPr id="508" name="Text Placeholder 2"/>
          <p:cNvSpPr txBox="1"/>
          <p:nvPr/>
        </p:nvSpPr>
        <p:spPr>
          <a:xfrm>
            <a:off x="7254240" y="1783079"/>
            <a:ext cx="4455980" cy="4262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marL="81381" indent="-81381" algn="l" defTabSz="813816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/>
              <a:buChar char=" "/>
              <a:defRPr b="1" sz="1779">
                <a:solidFill>
                  <a:srgbClr val="404040"/>
                </a:solidFill>
              </a:defRPr>
            </a:pPr>
            <a:r>
              <a:t>Touchpad &amp;Trackball</a:t>
            </a:r>
          </a:p>
          <a:p>
            <a:pPr marL="81381" indent="-81381" algn="l" defTabSz="813816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/>
              <a:buChar char=" "/>
              <a:defRPr b="1" sz="1779">
                <a:solidFill>
                  <a:srgbClr val="404040"/>
                </a:solidFill>
              </a:defRPr>
            </a:pPr>
            <a:r>
              <a:t>Joystick and keyboard nipple</a:t>
            </a:r>
          </a:p>
          <a:p>
            <a:pPr marL="81381" indent="-81381" algn="l" defTabSz="813816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/>
              <a:buChar char=" "/>
              <a:defRPr b="1" sz="1779">
                <a:solidFill>
                  <a:srgbClr val="404040"/>
                </a:solidFill>
              </a:defRPr>
            </a:pPr>
            <a:r>
              <a:t>Touch-sensitive screen</a:t>
            </a:r>
          </a:p>
          <a:p>
            <a:pPr marL="81381" indent="-81381" algn="l" defTabSz="813816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/>
              <a:buChar char=" "/>
              <a:defRPr b="1" sz="1779">
                <a:solidFill>
                  <a:srgbClr val="404040"/>
                </a:solidFill>
              </a:defRPr>
            </a:pPr>
            <a:r>
              <a:t>Stylus and light pen</a:t>
            </a:r>
          </a:p>
          <a:p>
            <a:pPr marL="81381" indent="-81381" algn="l" defTabSz="813816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/>
              <a:buChar char=" "/>
              <a:defRPr b="1" sz="1779">
                <a:solidFill>
                  <a:srgbClr val="404040"/>
                </a:solidFill>
              </a:defRPr>
            </a:pPr>
            <a:r>
              <a:t>Digitizing tablet</a:t>
            </a:r>
          </a:p>
          <a:p>
            <a:pPr marL="81381" indent="-81381" algn="l" defTabSz="813816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/>
              <a:buChar char=" "/>
              <a:defRPr b="1" sz="1779">
                <a:solidFill>
                  <a:srgbClr val="404040"/>
                </a:solidFill>
              </a:defRPr>
            </a:pPr>
            <a:r>
              <a:t>Eyegaze &amp; Cursor keys</a:t>
            </a:r>
          </a:p>
          <a:p>
            <a:pPr marL="81381" indent="-81381" algn="l" defTabSz="813816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/>
              <a:buChar char=" "/>
              <a:defRPr b="1" sz="1779">
                <a:solidFill>
                  <a:srgbClr val="404040"/>
                </a:solidFill>
              </a:defRPr>
            </a:pPr>
          </a:p>
          <a:p>
            <a:pPr marL="81381" indent="-81381" algn="l" defTabSz="813816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/>
              <a:buChar char=" "/>
              <a:defRPr b="1" sz="1779">
                <a:solidFill>
                  <a:srgbClr val="404040"/>
                </a:solidFill>
              </a:defRPr>
            </a:pPr>
          </a:p>
          <a:p>
            <a:pPr marL="81381" indent="-81381" algn="l" defTabSz="813816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/>
              <a:buChar char=" "/>
              <a:defRPr b="1" sz="1779">
                <a:solidFill>
                  <a:srgbClr val="404040"/>
                </a:solidFill>
              </a:defRPr>
            </a:pPr>
          </a:p>
          <a:p>
            <a:pPr marL="81381" indent="-81381" algn="l" defTabSz="813816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Calibri"/>
              <a:buChar char=" "/>
              <a:defRPr b="1" sz="1779">
                <a:solidFill>
                  <a:srgbClr val="404040"/>
                </a:solidFill>
              </a:defRPr>
            </a:pPr>
          </a:p>
        </p:txBody>
      </p:sp>
      <p:pic>
        <p:nvPicPr>
          <p:cNvPr id="509" name="Picture 1" descr="Pictur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54385" y="2753118"/>
            <a:ext cx="2158172" cy="29568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display devices</a:t>
            </a:r>
          </a:p>
        </p:txBody>
      </p:sp>
      <p:sp>
        <p:nvSpPr>
          <p:cNvPr id="512" name="Rectangle 3"/>
          <p:cNvSpPr txBox="1"/>
          <p:nvPr>
            <p:ph type="body" idx="1"/>
          </p:nvPr>
        </p:nvSpPr>
        <p:spPr>
          <a:xfrm>
            <a:off x="1097280" y="1861231"/>
            <a:ext cx="10058401" cy="4369087"/>
          </a:xfrm>
          <a:prstGeom prst="rect">
            <a:avLst/>
          </a:prstGeom>
        </p:spPr>
        <p:txBody>
          <a:bodyPr/>
          <a:lstStyle/>
          <a:p>
            <a:pPr algn="l" rtl="0">
              <a:defRPr b="1"/>
            </a:pPr>
            <a:r>
              <a:t>Resolution and colour depth</a:t>
            </a:r>
          </a:p>
          <a:p>
            <a:pPr lvl="1" algn="l" rtl="0">
              <a:spcBef>
                <a:spcPts val="400"/>
              </a:spcBef>
              <a:buFontTx/>
              <a:buChar char="▪"/>
              <a:defRPr/>
            </a:pPr>
            <a:r>
              <a:t>Resolution … used (inconsistently) for</a:t>
            </a:r>
          </a:p>
          <a:p>
            <a:pPr lvl="1" algn="l" rtl="0">
              <a:spcBef>
                <a:spcPts val="400"/>
              </a:spcBef>
              <a:buFontTx/>
              <a:buChar char="▪"/>
              <a:defRPr/>
            </a:pPr>
            <a:r>
              <a:t>Aspect ratio</a:t>
            </a:r>
          </a:p>
          <a:p>
            <a:pPr lvl="1" algn="l" rtl="0">
              <a:spcBef>
                <a:spcPts val="400"/>
              </a:spcBef>
              <a:buFontTx/>
              <a:buChar char="▪"/>
              <a:defRPr/>
            </a:pPr>
            <a:r>
              <a:t>Colour depth</a:t>
            </a:r>
          </a:p>
          <a:p>
            <a:pPr algn="l" rtl="0">
              <a:defRPr/>
            </a:pPr>
          </a:p>
          <a:p>
            <a:pPr algn="l" rtl="0">
              <a:defRPr b="1"/>
            </a:pPr>
            <a:r>
              <a:t>Health hazards of CRT !</a:t>
            </a:r>
          </a:p>
          <a:p>
            <a:pPr algn="l" rtl="0">
              <a:defRPr b="1"/>
            </a:pPr>
            <a:r>
              <a:t>large displays</a:t>
            </a:r>
          </a:p>
          <a:p>
            <a:pPr algn="l" rtl="0">
              <a:defRPr b="1"/>
            </a:pPr>
            <a:r>
              <a:t>situated displays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physical controls, sensors etc. </a:t>
            </a:r>
          </a:p>
        </p:txBody>
      </p:sp>
      <p:sp>
        <p:nvSpPr>
          <p:cNvPr id="515" name="Rectangle 3"/>
          <p:cNvSpPr txBox="1"/>
          <p:nvPr>
            <p:ph type="body" idx="1"/>
          </p:nvPr>
        </p:nvSpPr>
        <p:spPr>
          <a:xfrm>
            <a:off x="1097280" y="1845734"/>
            <a:ext cx="10058401" cy="4023360"/>
          </a:xfrm>
          <a:prstGeom prst="rect">
            <a:avLst/>
          </a:prstGeom>
        </p:spPr>
        <p:txBody>
          <a:bodyPr/>
          <a:lstStyle/>
          <a:p>
            <a:pPr algn="l" rtl="0">
              <a:buFontTx/>
              <a:buChar char="❑"/>
              <a:defRPr b="1"/>
            </a:pPr>
            <a:r>
              <a:t>Sounds</a:t>
            </a:r>
          </a:p>
          <a:p>
            <a:pPr lvl="1" algn="l" rtl="0">
              <a:spcBef>
                <a:spcPts val="400"/>
              </a:spcBef>
              <a:buFontTx/>
              <a:buChar char="❑"/>
              <a:defRPr/>
            </a:pPr>
            <a:r>
              <a:t>used for error indications</a:t>
            </a:r>
          </a:p>
          <a:p>
            <a:pPr lvl="1" algn="l" rtl="0">
              <a:spcBef>
                <a:spcPts val="400"/>
              </a:spcBef>
              <a:buFontTx/>
              <a:buChar char="❑"/>
              <a:defRPr/>
            </a:pPr>
            <a:r>
              <a:t>confirmation of actions e.g. keyclick</a:t>
            </a:r>
          </a:p>
          <a:p>
            <a:pPr lvl="1" marL="0" indent="201168" algn="l" rtl="0">
              <a:spcBef>
                <a:spcPts val="400"/>
              </a:spcBef>
              <a:buSzTx/>
              <a:buNone/>
              <a:defRPr/>
            </a:pPr>
          </a:p>
          <a:p>
            <a:pPr lvl="1" marL="82295" indent="-82295" algn="l" rtl="0">
              <a:buFontTx/>
              <a:buChar char="❑"/>
              <a:defRPr b="1"/>
            </a:pPr>
            <a:r>
              <a:t>touch and feeling important</a:t>
            </a:r>
          </a:p>
          <a:p>
            <a:pPr lvl="1" algn="l" rtl="0">
              <a:spcBef>
                <a:spcPts val="400"/>
              </a:spcBef>
              <a:buFontTx/>
              <a:buChar char="❑"/>
              <a:defRPr/>
            </a:pPr>
            <a:r>
              <a:t>in games … vibration, force feedback</a:t>
            </a:r>
          </a:p>
          <a:p>
            <a:pPr lvl="1" algn="l" rtl="0">
              <a:spcBef>
                <a:spcPts val="400"/>
              </a:spcBef>
              <a:buFontTx/>
              <a:buChar char="❑"/>
              <a:defRPr/>
            </a:pPr>
            <a:r>
              <a:t>in simulation … feel of surgical instruments</a:t>
            </a:r>
          </a:p>
          <a:p>
            <a:pPr lvl="1" algn="l" rtl="0">
              <a:spcBef>
                <a:spcPts val="400"/>
              </a:spcBef>
              <a:buFontTx/>
              <a:buChar char="❑"/>
              <a:defRPr/>
            </a:pPr>
            <a:r>
              <a:t>texture, smell, taste</a:t>
            </a:r>
          </a:p>
          <a:p>
            <a:pPr lvl="1" algn="l" rtl="0">
              <a:spcBef>
                <a:spcPts val="400"/>
              </a:spcBef>
              <a:buFontTx/>
              <a:buChar char="❑"/>
              <a:defRPr/>
            </a:pPr>
            <a:r>
              <a:t>current technology very limited</a:t>
            </a:r>
          </a:p>
        </p:txBody>
      </p:sp>
      <p:sp>
        <p:nvSpPr>
          <p:cNvPr id="516" name="Rectangle 1"/>
          <p:cNvSpPr txBox="1"/>
          <p:nvPr/>
        </p:nvSpPr>
        <p:spPr>
          <a:xfrm>
            <a:off x="6172200" y="1845734"/>
            <a:ext cx="2048332" cy="340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91439" indent="-91439" algn="l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Char char="❑"/>
              <a:defRPr b="1" sz="2000">
                <a:solidFill>
                  <a:srgbClr val="404040"/>
                </a:solidFill>
              </a:defRPr>
            </a:lvl1pPr>
          </a:lstStyle>
          <a:p>
            <a:pPr/>
            <a:r>
              <a:t>physical controls</a:t>
            </a:r>
          </a:p>
        </p:txBody>
      </p:sp>
      <p:pic>
        <p:nvPicPr>
          <p:cNvPr id="51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10403" y="2323438"/>
            <a:ext cx="6264200" cy="24992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>
              <a:defRPr spc="-100" sz="3600"/>
            </a:lvl1pPr>
          </a:lstStyle>
          <a:p>
            <a:pPr rtl="0">
              <a:defRPr/>
            </a:pPr>
            <a:r>
              <a:t>Memory</a:t>
            </a:r>
          </a:p>
        </p:txBody>
      </p:sp>
      <p:sp>
        <p:nvSpPr>
          <p:cNvPr id="520" name="Rectangle 3"/>
          <p:cNvSpPr txBox="1"/>
          <p:nvPr>
            <p:ph type="body" idx="1"/>
          </p:nvPr>
        </p:nvSpPr>
        <p:spPr>
          <a:xfrm>
            <a:off x="1097280" y="1845734"/>
            <a:ext cx="10058401" cy="4023360"/>
          </a:xfrm>
          <a:prstGeom prst="rect">
            <a:avLst/>
          </a:prstGeom>
        </p:spPr>
        <p:txBody>
          <a:bodyPr/>
          <a:lstStyle/>
          <a:p>
            <a:pPr marL="91439" indent="-91439" algn="l" rtl="0">
              <a:defRPr sz="2800"/>
            </a:pPr>
            <a:r>
              <a:t>short term and long term</a:t>
            </a:r>
          </a:p>
          <a:p>
            <a:pPr lvl="1" algn="l" rtl="0">
              <a:spcBef>
                <a:spcPts val="400"/>
              </a:spcBef>
              <a:defRPr sz="2600"/>
            </a:pPr>
            <a:r>
              <a:t>Short term: </a:t>
            </a:r>
            <a:r>
              <a:rPr sz="2400"/>
              <a:t>Random access memory (RAM)</a:t>
            </a:r>
            <a:endParaRPr sz="1800"/>
          </a:p>
          <a:p>
            <a:pPr lvl="1" algn="l" rtl="0">
              <a:spcBef>
                <a:spcPts val="400"/>
              </a:spcBef>
              <a:defRPr sz="2600"/>
            </a:pPr>
            <a:r>
              <a:t>Long term: </a:t>
            </a:r>
            <a:r>
              <a:rPr sz="2400"/>
              <a:t>magnetic disks, CD-ROM, DVD</a:t>
            </a:r>
            <a:endParaRPr sz="2400"/>
          </a:p>
          <a:p>
            <a:pPr marL="91439" indent="-91439" algn="l" rtl="0">
              <a:defRPr sz="2800"/>
            </a:pPr>
            <a:r>
              <a:t>speed, capacity, compression</a:t>
            </a:r>
          </a:p>
          <a:p>
            <a:pPr marL="91439" indent="-91439" algn="l" rtl="0">
              <a:defRPr sz="2800"/>
            </a:pPr>
            <a:r>
              <a:t>formats, access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rtl="0">
              <a:defRPr spc="-100"/>
            </a:pPr>
            <a:r>
              <a:t>processing and networks</a:t>
            </a:r>
            <a:br/>
            <a:r>
              <a:t>Finite processing speed</a:t>
            </a:r>
          </a:p>
        </p:txBody>
      </p:sp>
      <p:sp>
        <p:nvSpPr>
          <p:cNvPr id="523" name="Rectangle 3"/>
          <p:cNvSpPr txBox="1"/>
          <p:nvPr>
            <p:ph type="body" idx="1"/>
          </p:nvPr>
        </p:nvSpPr>
        <p:spPr>
          <a:xfrm>
            <a:off x="1097280" y="1821350"/>
            <a:ext cx="10058401" cy="4023360"/>
          </a:xfrm>
          <a:prstGeom prst="rect">
            <a:avLst/>
          </a:prstGeom>
        </p:spPr>
        <p:txBody>
          <a:bodyPr/>
          <a:lstStyle/>
          <a:p>
            <a:pPr marL="91439" indent="-91439" algn="l" rtl="0">
              <a:defRPr sz="2400"/>
            </a:pPr>
            <a:r>
              <a:t>Designers tend to assume fast processors, and make interfaces more and more complicated</a:t>
            </a:r>
          </a:p>
          <a:p>
            <a:pPr marL="91439" indent="-91439" algn="l" rtl="0">
              <a:defRPr sz="2400"/>
            </a:pPr>
            <a:r>
              <a:t>But problems occur, because processing cannot keep up with all the tasks it needs to do</a:t>
            </a:r>
          </a:p>
          <a:p>
            <a:pPr lvl="1" marL="365759" indent="-164591" algn="l" rtl="0">
              <a:spcBef>
                <a:spcPts val="400"/>
              </a:spcBef>
              <a:defRPr/>
            </a:pPr>
            <a:r>
              <a:t>cursor overshooting because system has buffered keypresses</a:t>
            </a:r>
          </a:p>
          <a:p>
            <a:pPr lvl="1" marL="365759" indent="-164591" algn="l" rtl="0">
              <a:spcBef>
                <a:spcPts val="400"/>
              </a:spcBef>
              <a:defRPr/>
            </a:pPr>
            <a:r>
              <a:t>icon wars - user clicks on icon, nothing happens, clicks on another, then system responds and windows fly everywhere</a:t>
            </a:r>
            <a:endParaRPr sz="2400"/>
          </a:p>
          <a:p>
            <a:pPr marL="91439" indent="-91439" algn="l" rtl="0">
              <a:defRPr sz="2400"/>
            </a:pPr>
            <a:r>
              <a:t>Also problems if system is too fast - e.g. help screens may scroll through text much too rapidly to be read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Limitations on interactive performance</a:t>
            </a:r>
          </a:p>
        </p:txBody>
      </p:sp>
      <p:sp>
        <p:nvSpPr>
          <p:cNvPr id="526" name="Rectangle 3"/>
          <p:cNvSpPr txBox="1"/>
          <p:nvPr>
            <p:ph type="body" idx="1"/>
          </p:nvPr>
        </p:nvSpPr>
        <p:spPr>
          <a:xfrm>
            <a:off x="1097280" y="1845734"/>
            <a:ext cx="10058401" cy="4023360"/>
          </a:xfrm>
          <a:prstGeom prst="rect">
            <a:avLst/>
          </a:prstGeom>
        </p:spPr>
        <p:txBody>
          <a:bodyPr/>
          <a:lstStyle/>
          <a:p>
            <a:pPr marL="91439" indent="-91439" algn="l" rtl="0">
              <a:buSzTx/>
              <a:buNone/>
              <a:defRPr/>
            </a:pPr>
            <a:r>
              <a:t>Computation bound</a:t>
            </a:r>
          </a:p>
          <a:p>
            <a:pPr lvl="1" algn="l" rtl="0">
              <a:spcBef>
                <a:spcPts val="400"/>
              </a:spcBef>
              <a:defRPr/>
            </a:pPr>
            <a:r>
              <a:t>Computation takes ages, causing frustration for the user</a:t>
            </a:r>
          </a:p>
          <a:p>
            <a:pPr marL="91439" indent="-91439" algn="l" rtl="0">
              <a:buSzTx/>
              <a:buNone/>
              <a:defRPr/>
            </a:pPr>
            <a:r>
              <a:t>Storage channel bound</a:t>
            </a:r>
          </a:p>
          <a:p>
            <a:pPr lvl="1" algn="l" rtl="0">
              <a:spcBef>
                <a:spcPts val="400"/>
              </a:spcBef>
              <a:defRPr/>
            </a:pPr>
            <a:r>
              <a:t>Bottleneck in transference of data from disk to memory</a:t>
            </a:r>
          </a:p>
          <a:p>
            <a:pPr marL="91439" indent="-91439" algn="l" rtl="0">
              <a:buSzTx/>
              <a:buNone/>
              <a:defRPr/>
            </a:pPr>
            <a:r>
              <a:t>Graphics bound</a:t>
            </a:r>
          </a:p>
          <a:p>
            <a:pPr lvl="1" algn="l" rtl="0">
              <a:spcBef>
                <a:spcPts val="400"/>
              </a:spcBef>
              <a:defRPr/>
            </a:pPr>
            <a:r>
              <a:t>Common bottleneck: updating displays requires a lot of effort - sometimes helped by adding a graphics co-processor optimise to take on the burden</a:t>
            </a:r>
          </a:p>
          <a:p>
            <a:pPr marL="91439" indent="-91439" algn="l" rtl="0">
              <a:buSzTx/>
              <a:buNone/>
              <a:defRPr/>
            </a:pPr>
            <a:r>
              <a:t>Network capacity</a:t>
            </a:r>
          </a:p>
          <a:p>
            <a:pPr lvl="1" algn="l" rtl="0">
              <a:spcBef>
                <a:spcPts val="400"/>
              </a:spcBef>
              <a:defRPr/>
            </a:pPr>
            <a:r>
              <a:t>Many computers networked - shared resources and files, access to printers etc. - but interactive performance can be reduced by  slow network speed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Human Mode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pc="0" sz="31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rtl="0">
              <a:defRPr/>
            </a:pPr>
            <a:r>
              <a:t>Human Modeling</a:t>
            </a:r>
          </a:p>
        </p:txBody>
      </p:sp>
      <p:sp>
        <p:nvSpPr>
          <p:cNvPr id="127" name="Model Human Processor: Card, Moran and Newell. 1983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l" rtl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>
                <a:solidFill>
                  <a:srgbClr val="000000"/>
                </a:solidFill>
              </a:defRPr>
            </a:pPr>
            <a:r>
              <a:t>Model Human Processor: Card, Moran and Newell. 1983</a:t>
            </a:r>
          </a:p>
          <a:p>
            <a:pPr marL="0" indent="0" algn="l" rtl="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>
                <a:solidFill>
                  <a:srgbClr val="000000"/>
                </a:solidFill>
              </a:defRPr>
            </a:pPr>
          </a:p>
          <a:p>
            <a:pPr marL="180473" indent="-180473" algn="l" rtl="0">
              <a:lnSpc>
                <a:spcPct val="100000"/>
              </a:lnSpc>
              <a:spcBef>
                <a:spcPts val="0"/>
              </a:spcBef>
              <a:buClrTx/>
              <a:buFontTx/>
              <a:buChar char="•"/>
              <a:defRPr>
                <a:solidFill>
                  <a:srgbClr val="000000"/>
                </a:solidFill>
              </a:defRPr>
            </a:pPr>
            <a:r>
              <a:t>The model comprises three subsystems; the </a:t>
            </a:r>
            <a:r>
              <a:rPr b="1"/>
              <a:t>perceptual system</a:t>
            </a:r>
            <a:r>
              <a:t>, handling sensory stimulus from the outside world, the </a:t>
            </a:r>
            <a:r>
              <a:rPr b="1"/>
              <a:t>motor system</a:t>
            </a:r>
            <a:r>
              <a:t>, which controls actions, and the </a:t>
            </a:r>
            <a:r>
              <a:rPr b="1"/>
              <a:t>cognitive system</a:t>
            </a:r>
            <a:r>
              <a:t>, which provides the processing needed to connect the two.</a:t>
            </a:r>
          </a:p>
        </p:txBody>
      </p:sp>
      <p:sp>
        <p:nvSpPr>
          <p:cNvPr id="128" name="Text"/>
          <p:cNvSpPr txBox="1"/>
          <p:nvPr/>
        </p:nvSpPr>
        <p:spPr>
          <a:xfrm>
            <a:off x="2711520" y="3087620"/>
            <a:ext cx="127001" cy="917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l"/>
          </a:p>
          <a:p>
            <a:pPr algn="l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The human</a:t>
            </a:r>
          </a:p>
        </p:txBody>
      </p:sp>
      <p:sp>
        <p:nvSpPr>
          <p:cNvPr id="131" name="Rectangle 3"/>
          <p:cNvSpPr txBox="1"/>
          <p:nvPr>
            <p:ph type="body" idx="1"/>
          </p:nvPr>
        </p:nvSpPr>
        <p:spPr>
          <a:xfrm>
            <a:off x="1097280" y="1845734"/>
            <a:ext cx="10058401" cy="4023360"/>
          </a:xfrm>
          <a:prstGeom prst="rect">
            <a:avLst/>
          </a:prstGeom>
        </p:spPr>
        <p:txBody>
          <a:bodyPr/>
          <a:lstStyle/>
          <a:p>
            <a:pPr marL="91439" indent="-91439" algn="l" rtl="0">
              <a:defRPr sz="2400"/>
            </a:pPr>
            <a:r>
              <a:t>Information i/o …</a:t>
            </a:r>
          </a:p>
          <a:p>
            <a:pPr lvl="1" marL="365759" indent="-164591" algn="l" rtl="0">
              <a:spcBef>
                <a:spcPts val="400"/>
              </a:spcBef>
              <a:defRPr/>
            </a:pPr>
            <a:r>
              <a:t>visual, auditory, haptic, movement</a:t>
            </a:r>
          </a:p>
          <a:p>
            <a:pPr marL="91439" indent="-91439" algn="l" rtl="0">
              <a:defRPr sz="2400"/>
            </a:pPr>
            <a:r>
              <a:t>Information stored in memory</a:t>
            </a:r>
          </a:p>
          <a:p>
            <a:pPr lvl="1" marL="365759" indent="-164591" algn="l" rtl="0">
              <a:spcBef>
                <a:spcPts val="400"/>
              </a:spcBef>
              <a:defRPr/>
            </a:pPr>
            <a:r>
              <a:t>sensory, short-term, long-term</a:t>
            </a:r>
          </a:p>
          <a:p>
            <a:pPr marL="91439" indent="-91439" algn="l" rtl="0">
              <a:defRPr sz="2400"/>
            </a:pPr>
            <a:r>
              <a:t>Information processed and applied</a:t>
            </a:r>
          </a:p>
          <a:p>
            <a:pPr lvl="1" marL="365759" indent="-164591" algn="l" rtl="0">
              <a:spcBef>
                <a:spcPts val="400"/>
              </a:spcBef>
              <a:defRPr/>
            </a:pPr>
            <a:r>
              <a:t>reasoning, problem solving, skill, error</a:t>
            </a:r>
          </a:p>
          <a:p>
            <a:pPr marL="91439" indent="-91439" algn="l" rtl="0">
              <a:defRPr sz="2400"/>
            </a:pPr>
            <a:r>
              <a:t>Emotion influences human capabilities</a:t>
            </a:r>
          </a:p>
          <a:p>
            <a:pPr marL="91439" indent="-91439" algn="l" rtl="0">
              <a:defRPr sz="2400"/>
            </a:pPr>
            <a:r>
              <a:t>Each person is different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he Perceptual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rtl="0">
              <a:defRPr/>
            </a:pPr>
            <a:r>
              <a:t>The Perceptual</a:t>
            </a:r>
          </a:p>
          <a:p>
            <a:pPr rtl="0">
              <a:defRPr/>
            </a:pPr>
            <a:r>
              <a:t>System</a:t>
            </a:r>
          </a:p>
          <a:p>
            <a:pPr rtl="0">
              <a:defRPr/>
            </a:pPr>
            <a:r>
              <a:t>(Input)</a:t>
            </a:r>
          </a:p>
        </p:txBody>
      </p:sp>
      <p:sp>
        <p:nvSpPr>
          <p:cNvPr id="134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algn="l" rtl="0">
              <a:defRPr/>
            </a:pPr>
          </a:p>
        </p:txBody>
      </p:sp>
      <p:sp>
        <p:nvSpPr>
          <p:cNvPr id="135" name="Text Placeholder 3"/>
          <p:cNvSpPr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rtl="0">
              <a:buClrTx/>
              <a:buSzTx/>
              <a:buFontTx/>
              <a:buNone/>
              <a:defRPr sz="1500">
                <a:solidFill>
                  <a:srgbClr val="FFFFFF"/>
                </a:solidFill>
              </a:defRPr>
            </a:pPr>
          </a:p>
        </p:txBody>
      </p:sp>
      <p:pic>
        <p:nvPicPr>
          <p:cNvPr id="13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71620" y="712469"/>
            <a:ext cx="7950201" cy="5295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ctang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 rtl="0">
              <a:defRPr/>
            </a:pPr>
            <a:r>
              <a:t>Information i/o</a:t>
            </a:r>
          </a:p>
        </p:txBody>
      </p:sp>
      <p:sp>
        <p:nvSpPr>
          <p:cNvPr id="139" name="Rectangle 3"/>
          <p:cNvSpPr txBox="1"/>
          <p:nvPr>
            <p:ph type="body" idx="1"/>
          </p:nvPr>
        </p:nvSpPr>
        <p:spPr>
          <a:xfrm>
            <a:off x="1097279" y="1737360"/>
            <a:ext cx="10168130" cy="4603835"/>
          </a:xfrm>
          <a:prstGeom prst="rect">
            <a:avLst/>
          </a:prstGeom>
        </p:spPr>
        <p:txBody>
          <a:bodyPr/>
          <a:lstStyle/>
          <a:p>
            <a:pPr algn="l" rtl="0">
              <a:lnSpc>
                <a:spcPct val="81000"/>
              </a:lnSpc>
              <a:buFontTx/>
              <a:buChar char="❑"/>
              <a:defRPr/>
            </a:pPr>
            <a:r>
              <a:t> </a:t>
            </a:r>
            <a:r>
              <a:rPr b="1"/>
              <a:t>Vision</a:t>
            </a:r>
            <a:endParaRPr b="1"/>
          </a:p>
          <a:p>
            <a:pPr marL="91439" indent="-91439" algn="l" rtl="0">
              <a:lnSpc>
                <a:spcPct val="81000"/>
              </a:lnSpc>
              <a:defRPr sz="1900"/>
            </a:pPr>
            <a:r>
              <a:t>Size and depth</a:t>
            </a:r>
          </a:p>
          <a:p>
            <a:pPr marL="91439" indent="-91439" algn="l" rtl="0">
              <a:lnSpc>
                <a:spcPct val="81000"/>
              </a:lnSpc>
              <a:defRPr sz="1900"/>
            </a:pPr>
            <a:r>
              <a:t>Brightness</a:t>
            </a:r>
          </a:p>
          <a:p>
            <a:pPr marL="91439" indent="-91439" algn="l" rtl="0">
              <a:lnSpc>
                <a:spcPct val="81000"/>
              </a:lnSpc>
              <a:defRPr sz="1900"/>
            </a:pPr>
            <a:r>
              <a:t>Colour</a:t>
            </a:r>
          </a:p>
          <a:p>
            <a:pPr lvl="1" marL="308610" indent="-308610" algn="l" rtl="0">
              <a:lnSpc>
                <a:spcPct val="81000"/>
              </a:lnSpc>
              <a:buFontTx/>
              <a:buChar char="❑"/>
              <a:defRPr b="1"/>
            </a:pPr>
            <a:r>
              <a:t>Reading</a:t>
            </a:r>
          </a:p>
          <a:p>
            <a:pPr lvl="1" marL="308610" indent="-308610" algn="l" rtl="0">
              <a:lnSpc>
                <a:spcPct val="81000"/>
              </a:lnSpc>
              <a:buFontTx/>
              <a:buChar char="❑"/>
              <a:defRPr b="1"/>
            </a:pPr>
            <a:r>
              <a:t>Hearing</a:t>
            </a:r>
          </a:p>
          <a:p>
            <a:pPr lvl="1" marL="308610" indent="-308610" algn="l" rtl="0">
              <a:lnSpc>
                <a:spcPct val="81000"/>
              </a:lnSpc>
              <a:buFontTx/>
              <a:buChar char="❑"/>
              <a:defRPr b="1"/>
            </a:pPr>
            <a:r>
              <a:t>Touch</a:t>
            </a:r>
          </a:p>
          <a:p>
            <a:pPr lvl="2" marL="525780" indent="-342900" algn="l" rtl="0">
              <a:lnSpc>
                <a:spcPct val="81000"/>
              </a:lnSpc>
              <a:buFontTx/>
              <a:buChar char="❑"/>
              <a:defRPr sz="1600"/>
            </a:pPr>
            <a:r>
              <a:t>May be key sense for someone who is visually impaired.</a:t>
            </a:r>
            <a:endParaRPr sz="1400"/>
          </a:p>
          <a:p>
            <a:pPr lvl="2" marL="525780" indent="-342900" algn="l" rtl="0">
              <a:lnSpc>
                <a:spcPct val="81000"/>
              </a:lnSpc>
              <a:buFontTx/>
              <a:buChar char="❑"/>
              <a:defRPr sz="1600"/>
            </a:pPr>
            <a:r>
              <a:t>Stimulus received via receptors in the skin</a:t>
            </a:r>
            <a:endParaRPr sz="1400"/>
          </a:p>
          <a:p>
            <a:pPr lvl="1" marL="342900" indent="-342900" algn="l" rtl="0">
              <a:lnSpc>
                <a:spcPct val="81000"/>
              </a:lnSpc>
              <a:buFontTx/>
              <a:buChar char="❑"/>
              <a:defRPr b="1" sz="2400"/>
            </a:pPr>
            <a:r>
              <a:t>Movement</a:t>
            </a:r>
            <a:endParaRPr sz="1800"/>
          </a:p>
          <a:p>
            <a:pPr lvl="2" marL="525780" indent="-342900" algn="l" rtl="0">
              <a:lnSpc>
                <a:spcPct val="81000"/>
              </a:lnSpc>
              <a:buFontTx/>
              <a:buChar char="❑"/>
              <a:defRPr sz="1200"/>
            </a:pPr>
            <a:r>
              <a:t>Movement time dependent on age, fitness 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Vi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pc="0" sz="33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rtl="0">
              <a:defRPr/>
            </a:pPr>
            <a:r>
              <a:t>Vision</a:t>
            </a:r>
          </a:p>
        </p:txBody>
      </p:sp>
      <p:sp>
        <p:nvSpPr>
          <p:cNvPr id="144" name="120 million are rods vs 5 million are cones…"/>
          <p:cNvSpPr txBox="1"/>
          <p:nvPr/>
        </p:nvSpPr>
        <p:spPr>
          <a:xfrm>
            <a:off x="1104694" y="2090769"/>
            <a:ext cx="6806876" cy="35461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180473" indent="-180473" algn="l">
              <a:buSzPct val="100000"/>
              <a:buChar char="•"/>
            </a:pPr>
            <a:r>
              <a:t>120 million are rods vs 5 million are cones</a:t>
            </a:r>
          </a:p>
          <a:p>
            <a:pPr algn="l"/>
          </a:p>
          <a:p>
            <a:pPr algn="l"/>
          </a:p>
          <a:p>
            <a:pPr marL="180473" indent="-180473" algn="l">
              <a:buSzPct val="100000"/>
              <a:buChar char="•"/>
            </a:pPr>
            <a:r>
              <a:t>Peripheral Vision</a:t>
            </a:r>
          </a:p>
          <a:p>
            <a:pPr algn="just"/>
            <a:r>
              <a:t>Peripheral vision: Side vision. The ability to see objects and </a:t>
            </a:r>
          </a:p>
          <a:p>
            <a:pPr algn="just"/>
            <a:r>
              <a:t>movement outside of the direct line of vision. </a:t>
            </a:r>
          </a:p>
          <a:p>
            <a:pPr algn="just"/>
            <a:r>
              <a:t>Peripheral vision is the work of the rods, nerve cells located </a:t>
            </a:r>
          </a:p>
          <a:p>
            <a:pPr algn="just"/>
            <a:r>
              <a:t>largely outside the macula (the center) of the retina. </a:t>
            </a:r>
          </a:p>
          <a:p>
            <a:pPr algn="just"/>
            <a:r>
              <a:t>The rods are also responsible for night vision and low-light vision but are</a:t>
            </a:r>
          </a:p>
          <a:p>
            <a:pPr algn="just"/>
            <a:r>
              <a:t>insensitive to color.</a:t>
            </a:r>
          </a:p>
          <a:p>
            <a:pPr lvl="1" indent="228600" algn="l">
              <a:defRPr>
                <a:solidFill>
                  <a:srgbClr val="FF2600"/>
                </a:solidFill>
              </a:defRPr>
            </a:pPr>
          </a:p>
        </p:txBody>
      </p:sp>
      <p:pic>
        <p:nvPicPr>
          <p:cNvPr id="14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83469" y="1743029"/>
            <a:ext cx="4864416" cy="25021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Vi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82295" indent="-82295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defRPr spc="0" sz="26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rtl="0">
              <a:defRPr/>
            </a:pPr>
            <a:r>
              <a:t>Vision</a:t>
            </a:r>
          </a:p>
        </p:txBody>
      </p:sp>
      <p:sp>
        <p:nvSpPr>
          <p:cNvPr id="148" name="Design Choices: Periphera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algn="l" rtl="0">
              <a:defRPr sz="2600">
                <a:solidFill>
                  <a:schemeClr val="accent2"/>
                </a:solidFill>
              </a:defRPr>
            </a:pPr>
            <a:r>
              <a:t>Design Choices: Peripherals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So if you want a user to see an error message at the bottom of the screen it had better be flashing.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Moving fancy impressive icons will be distracting even when the user is not looking directly at them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In TV or Computer screens, the larger the display (and consequently the more peripheral vision that it occupies), the more it will appear to flicker.</a:t>
            </a:r>
          </a:p>
          <a:p>
            <a:pPr marL="180473" indent="-180473" algn="l" rtl="0">
              <a:buClrTx/>
              <a:buFontTx/>
              <a:buChar char="•"/>
              <a:defRPr/>
            </a:pPr>
            <a:r>
              <a:t>A negative contrast (dark characters on a light screen) provides higher luminance and, therefore, increased acuity. On the other hand, if the luminance increases, the flicker also increases!</a:t>
            </a:r>
          </a:p>
        </p:txBody>
      </p:sp>
      <p:pic>
        <p:nvPicPr>
          <p:cNvPr id="149" name="Image" descr="Imag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8928" y="4360714"/>
            <a:ext cx="8043491" cy="20197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Retrospect">
  <a:themeElements>
    <a:clrScheme name="Retrospec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0000FF"/>
      </a:hlink>
      <a:folHlink>
        <a:srgbClr val="FF00FF"/>
      </a:folHlink>
    </a:clrScheme>
    <a:fontScheme name="Retrospect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Retrospect">
  <a:themeElements>
    <a:clrScheme name="Retrospec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0000FF"/>
      </a:hlink>
      <a:folHlink>
        <a:srgbClr val="FF00FF"/>
      </a:folHlink>
    </a:clrScheme>
    <a:fontScheme name="Retrospect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